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charts/chart5.xml" ContentType="application/vnd.openxmlformats-officedocument.drawingml.chart+xml"/>
  <Override PartName="/ppt/notesSlides/notesSlide24.xml" ContentType="application/vnd.openxmlformats-officedocument.presentationml.notesSlide+xml"/>
  <Override PartName="/ppt/charts/chart6.xml" ContentType="application/vnd.openxmlformats-officedocument.drawingml.chart+xml"/>
  <Override PartName="/ppt/notesSlides/notesSlide25.xml" ContentType="application/vnd.openxmlformats-officedocument.presentationml.notesSlide+xml"/>
  <Override PartName="/ppt/charts/chart7.xml" ContentType="application/vnd.openxmlformats-officedocument.drawingml.chart+xml"/>
  <Override PartName="/ppt/notesSlides/notesSlide26.xml" ContentType="application/vnd.openxmlformats-officedocument.presentationml.notesSlide+xml"/>
  <Override PartName="/ppt/charts/chart8.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32"/>
  </p:notesMasterIdLst>
  <p:sldIdLst>
    <p:sldId id="258" r:id="rId3"/>
    <p:sldId id="271" r:id="rId4"/>
    <p:sldId id="299" r:id="rId5"/>
    <p:sldId id="272" r:id="rId6"/>
    <p:sldId id="261" r:id="rId7"/>
    <p:sldId id="301" r:id="rId8"/>
    <p:sldId id="293" r:id="rId9"/>
    <p:sldId id="291" r:id="rId10"/>
    <p:sldId id="274" r:id="rId11"/>
    <p:sldId id="300" r:id="rId12"/>
    <p:sldId id="275" r:id="rId13"/>
    <p:sldId id="295" r:id="rId14"/>
    <p:sldId id="296" r:id="rId15"/>
    <p:sldId id="297" r:id="rId16"/>
    <p:sldId id="276" r:id="rId17"/>
    <p:sldId id="278" r:id="rId18"/>
    <p:sldId id="279" r:id="rId19"/>
    <p:sldId id="280" r:id="rId20"/>
    <p:sldId id="281" r:id="rId21"/>
    <p:sldId id="284" r:id="rId22"/>
    <p:sldId id="285" r:id="rId23"/>
    <p:sldId id="286" r:id="rId24"/>
    <p:sldId id="287" r:id="rId25"/>
    <p:sldId id="288" r:id="rId26"/>
    <p:sldId id="289" r:id="rId27"/>
    <p:sldId id="298" r:id="rId28"/>
    <p:sldId id="290" r:id="rId29"/>
    <p:sldId id="292" r:id="rId30"/>
    <p:sldId id="268"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9615" autoAdjust="0"/>
  </p:normalViewPr>
  <p:slideViewPr>
    <p:cSldViewPr snapToGrid="0" snapToObjects="1">
      <p:cViewPr>
        <p:scale>
          <a:sx n="120" d="100"/>
          <a:sy n="120" d="100"/>
        </p:scale>
        <p:origin x="-1524"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ell_q707:Desktop:My%20Graphs%20for%20TD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ell_q707:Desktop:My%20Graphs%20for%20TDD.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ell_q707:Desktop:My%20Graphs%20for%20TDD.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ell_q707:Desktop:My%20Graphs%20for%20TDD.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ell_q707:Desktop:My%20Graphs%20for%20TDD.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ell_q707:Desktop:My%20Graphs%20for%20TD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ell_q707:Desktop:My%20Graphs%20for%20TD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ell_q707:Desktop:My%20Graphs%20for%20TD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latin typeface="Britannic Bold"/>
                <a:cs typeface="Britannic Bold"/>
              </a:defRPr>
            </a:pPr>
            <a:r>
              <a:rPr lang="en-US" sz="2400" dirty="0">
                <a:latin typeface="Britannic Bold"/>
                <a:cs typeface="Britannic Bold"/>
              </a:rPr>
              <a:t>Tolerance of Distress</a:t>
            </a:r>
          </a:p>
        </c:rich>
      </c:tx>
      <c:layout>
        <c:manualLayout>
          <c:xMode val="edge"/>
          <c:yMode val="edge"/>
          <c:x val="0.45863306698369799"/>
          <c:y val="2.0462141493613899E-2"/>
        </c:manualLayout>
      </c:layout>
      <c:overlay val="0"/>
    </c:title>
    <c:autoTitleDeleted val="0"/>
    <c:plotArea>
      <c:layout/>
      <c:lineChart>
        <c:grouping val="standard"/>
        <c:varyColors val="0"/>
        <c:ser>
          <c:idx val="0"/>
          <c:order val="0"/>
          <c:spPr>
            <a:ln w="6350" cmpd="sng">
              <a:solidFill>
                <a:srgbClr val="008000"/>
              </a:solidFill>
            </a:ln>
          </c:spPr>
          <c:marker>
            <c:symbol val="none"/>
          </c:marker>
          <c:cat>
            <c:strLit>
              <c:ptCount val="3"/>
              <c:pt idx="0">
                <c:v>_x0005_ Pre </c:v>
              </c:pt>
              <c:pt idx="1">
                <c:v>_x0005_ Post</c:v>
              </c:pt>
              <c:pt idx="2">
                <c:v>	 Followup</c:v>
              </c:pt>
            </c:strLit>
          </c:cat>
          <c:val>
            <c:numRef>
              <c:f>Sheet1!$B$2:$D$2</c:f>
              <c:numCache>
                <c:formatCode>General</c:formatCode>
                <c:ptCount val="3"/>
                <c:pt idx="0">
                  <c:v>53</c:v>
                </c:pt>
                <c:pt idx="1">
                  <c:v>57</c:v>
                </c:pt>
              </c:numCache>
            </c:numRef>
          </c:val>
          <c:smooth val="0"/>
        </c:ser>
        <c:ser>
          <c:idx val="1"/>
          <c:order val="1"/>
          <c:spPr>
            <a:ln w="6350" cmpd="sng">
              <a:solidFill>
                <a:srgbClr val="0000FF"/>
              </a:solidFill>
            </a:ln>
          </c:spPr>
          <c:marker>
            <c:symbol val="none"/>
          </c:marker>
          <c:cat>
            <c:strLit>
              <c:ptCount val="3"/>
              <c:pt idx="0">
                <c:v>_x0005_ Pre </c:v>
              </c:pt>
              <c:pt idx="1">
                <c:v>_x0005_ Post</c:v>
              </c:pt>
              <c:pt idx="2">
                <c:v>	 Followup</c:v>
              </c:pt>
            </c:strLit>
          </c:cat>
          <c:val>
            <c:numRef>
              <c:f>Sheet1!$B$3:$D$3</c:f>
              <c:numCache>
                <c:formatCode>General</c:formatCode>
                <c:ptCount val="3"/>
                <c:pt idx="0">
                  <c:v>58</c:v>
                </c:pt>
                <c:pt idx="1">
                  <c:v>50</c:v>
                </c:pt>
                <c:pt idx="2">
                  <c:v>49</c:v>
                </c:pt>
              </c:numCache>
            </c:numRef>
          </c:val>
          <c:smooth val="0"/>
        </c:ser>
        <c:ser>
          <c:idx val="2"/>
          <c:order val="2"/>
          <c:spPr>
            <a:ln w="6350" cmpd="sng">
              <a:solidFill>
                <a:srgbClr val="008000"/>
              </a:solidFill>
            </a:ln>
          </c:spPr>
          <c:marker>
            <c:symbol val="none"/>
          </c:marker>
          <c:cat>
            <c:strLit>
              <c:ptCount val="3"/>
              <c:pt idx="0">
                <c:v>_x0005_ Pre </c:v>
              </c:pt>
              <c:pt idx="1">
                <c:v>_x0005_ Post</c:v>
              </c:pt>
              <c:pt idx="2">
                <c:v>	 Followup</c:v>
              </c:pt>
            </c:strLit>
          </c:cat>
          <c:val>
            <c:numRef>
              <c:f>Sheet1!$B$4:$D$4</c:f>
              <c:numCache>
                <c:formatCode>General</c:formatCode>
                <c:ptCount val="3"/>
                <c:pt idx="0">
                  <c:v>47</c:v>
                </c:pt>
                <c:pt idx="1">
                  <c:v>56</c:v>
                </c:pt>
                <c:pt idx="2">
                  <c:v>58</c:v>
                </c:pt>
              </c:numCache>
            </c:numRef>
          </c:val>
          <c:smooth val="0"/>
        </c:ser>
        <c:ser>
          <c:idx val="3"/>
          <c:order val="3"/>
          <c:spPr>
            <a:ln w="6350" cmpd="sng">
              <a:solidFill>
                <a:srgbClr val="008000"/>
              </a:solidFill>
            </a:ln>
          </c:spPr>
          <c:marker>
            <c:symbol val="none"/>
          </c:marker>
          <c:cat>
            <c:strLit>
              <c:ptCount val="3"/>
              <c:pt idx="0">
                <c:v>_x0005_ Pre </c:v>
              </c:pt>
              <c:pt idx="1">
                <c:v>_x0005_ Post</c:v>
              </c:pt>
              <c:pt idx="2">
                <c:v>	 Followup</c:v>
              </c:pt>
            </c:strLit>
          </c:cat>
          <c:val>
            <c:numRef>
              <c:f>Sheet1!$B$5:$D$5</c:f>
              <c:numCache>
                <c:formatCode>General</c:formatCode>
                <c:ptCount val="3"/>
                <c:pt idx="0">
                  <c:v>30</c:v>
                </c:pt>
                <c:pt idx="1">
                  <c:v>43</c:v>
                </c:pt>
              </c:numCache>
            </c:numRef>
          </c:val>
          <c:smooth val="0"/>
        </c:ser>
        <c:ser>
          <c:idx val="4"/>
          <c:order val="4"/>
          <c:spPr>
            <a:ln w="6350" cmpd="sng"/>
          </c:spPr>
          <c:marker>
            <c:symbol val="none"/>
          </c:marker>
          <c:cat>
            <c:strLit>
              <c:ptCount val="3"/>
              <c:pt idx="0">
                <c:v>_x0005_ Pre </c:v>
              </c:pt>
              <c:pt idx="1">
                <c:v>_x0005_ Post</c:v>
              </c:pt>
              <c:pt idx="2">
                <c:v>	 Followup</c:v>
              </c:pt>
            </c:strLit>
          </c:cat>
          <c:val>
            <c:numRef>
              <c:f>Sheet1!$B$6:$D$6</c:f>
              <c:numCache>
                <c:formatCode>General</c:formatCode>
                <c:ptCount val="3"/>
                <c:pt idx="0">
                  <c:v>52</c:v>
                </c:pt>
                <c:pt idx="2">
                  <c:v>49</c:v>
                </c:pt>
              </c:numCache>
            </c:numRef>
          </c:val>
          <c:smooth val="0"/>
        </c:ser>
        <c:ser>
          <c:idx val="5"/>
          <c:order val="5"/>
          <c:spPr>
            <a:ln w="6350" cmpd="sng">
              <a:solidFill>
                <a:srgbClr val="008000"/>
              </a:solidFill>
            </a:ln>
          </c:spPr>
          <c:marker>
            <c:symbol val="none"/>
          </c:marker>
          <c:cat>
            <c:strLit>
              <c:ptCount val="3"/>
              <c:pt idx="0">
                <c:v>_x0005_ Pre </c:v>
              </c:pt>
              <c:pt idx="1">
                <c:v>_x0005_ Post</c:v>
              </c:pt>
              <c:pt idx="2">
                <c:v>	 Followup</c:v>
              </c:pt>
            </c:strLit>
          </c:cat>
          <c:val>
            <c:numRef>
              <c:f>Sheet1!$B$7:$D$7</c:f>
              <c:numCache>
                <c:formatCode>General</c:formatCode>
                <c:ptCount val="3"/>
                <c:pt idx="0">
                  <c:v>36</c:v>
                </c:pt>
                <c:pt idx="1">
                  <c:v>57</c:v>
                </c:pt>
                <c:pt idx="2">
                  <c:v>46</c:v>
                </c:pt>
              </c:numCache>
            </c:numRef>
          </c:val>
          <c:smooth val="0"/>
        </c:ser>
        <c:ser>
          <c:idx val="6"/>
          <c:order val="6"/>
          <c:spPr>
            <a:ln w="6350" cmpd="sng">
              <a:solidFill>
                <a:srgbClr val="008000"/>
              </a:solidFill>
            </a:ln>
          </c:spPr>
          <c:marker>
            <c:symbol val="none"/>
          </c:marker>
          <c:cat>
            <c:strLit>
              <c:ptCount val="3"/>
              <c:pt idx="0">
                <c:v>_x0005_ Pre </c:v>
              </c:pt>
              <c:pt idx="1">
                <c:v>_x0005_ Post</c:v>
              </c:pt>
              <c:pt idx="2">
                <c:v>	 Followup</c:v>
              </c:pt>
            </c:strLit>
          </c:cat>
          <c:val>
            <c:numRef>
              <c:f>Sheet1!$B$8:$D$8</c:f>
              <c:numCache>
                <c:formatCode>General</c:formatCode>
                <c:ptCount val="3"/>
                <c:pt idx="0">
                  <c:v>40</c:v>
                </c:pt>
                <c:pt idx="1">
                  <c:v>57</c:v>
                </c:pt>
                <c:pt idx="2">
                  <c:v>48</c:v>
                </c:pt>
              </c:numCache>
            </c:numRef>
          </c:val>
          <c:smooth val="0"/>
        </c:ser>
        <c:ser>
          <c:idx val="7"/>
          <c:order val="7"/>
          <c:spPr>
            <a:ln w="6350" cmpd="sng">
              <a:solidFill>
                <a:srgbClr val="008000"/>
              </a:solidFill>
            </a:ln>
          </c:spPr>
          <c:marker>
            <c:symbol val="none"/>
          </c:marker>
          <c:cat>
            <c:strLit>
              <c:ptCount val="3"/>
              <c:pt idx="0">
                <c:v>_x0005_ Pre </c:v>
              </c:pt>
              <c:pt idx="1">
                <c:v>_x0005_ Post</c:v>
              </c:pt>
              <c:pt idx="2">
                <c:v>	 Followup</c:v>
              </c:pt>
            </c:strLit>
          </c:cat>
          <c:val>
            <c:numRef>
              <c:f>Sheet1!$B$9:$D$9</c:f>
              <c:numCache>
                <c:formatCode>General</c:formatCode>
                <c:ptCount val="3"/>
                <c:pt idx="0">
                  <c:v>48</c:v>
                </c:pt>
                <c:pt idx="1">
                  <c:v>55</c:v>
                </c:pt>
                <c:pt idx="2">
                  <c:v>45</c:v>
                </c:pt>
              </c:numCache>
            </c:numRef>
          </c:val>
          <c:smooth val="0"/>
        </c:ser>
        <c:ser>
          <c:idx val="8"/>
          <c:order val="8"/>
          <c:spPr>
            <a:ln w="6350" cmpd="sng"/>
          </c:spPr>
          <c:marker>
            <c:symbol val="none"/>
          </c:marker>
          <c:cat>
            <c:strLit>
              <c:ptCount val="3"/>
              <c:pt idx="0">
                <c:v>_x0005_ Pre </c:v>
              </c:pt>
              <c:pt idx="1">
                <c:v>_x0005_ Post</c:v>
              </c:pt>
              <c:pt idx="2">
                <c:v>	 Followup</c:v>
              </c:pt>
            </c:strLit>
          </c:cat>
          <c:val>
            <c:numRef>
              <c:f>Sheet1!$B$10:$D$10</c:f>
              <c:numCache>
                <c:formatCode>General</c:formatCode>
                <c:ptCount val="3"/>
                <c:pt idx="0">
                  <c:v>52</c:v>
                </c:pt>
                <c:pt idx="2">
                  <c:v>50</c:v>
                </c:pt>
              </c:numCache>
            </c:numRef>
          </c:val>
          <c:smooth val="0"/>
        </c:ser>
        <c:ser>
          <c:idx val="9"/>
          <c:order val="9"/>
          <c:spPr>
            <a:ln w="6350" cmpd="sng">
              <a:solidFill>
                <a:srgbClr val="008000"/>
              </a:solidFill>
            </a:ln>
          </c:spPr>
          <c:marker>
            <c:symbol val="none"/>
          </c:marker>
          <c:cat>
            <c:strLit>
              <c:ptCount val="3"/>
              <c:pt idx="0">
                <c:v>_x0005_ Pre </c:v>
              </c:pt>
              <c:pt idx="1">
                <c:v>_x0005_ Post</c:v>
              </c:pt>
              <c:pt idx="2">
                <c:v>	 Followup</c:v>
              </c:pt>
            </c:strLit>
          </c:cat>
          <c:val>
            <c:numRef>
              <c:f>Sheet1!$B$11:$D$11</c:f>
              <c:numCache>
                <c:formatCode>General</c:formatCode>
                <c:ptCount val="3"/>
                <c:pt idx="0">
                  <c:v>51</c:v>
                </c:pt>
                <c:pt idx="1">
                  <c:v>59</c:v>
                </c:pt>
                <c:pt idx="2">
                  <c:v>57</c:v>
                </c:pt>
              </c:numCache>
            </c:numRef>
          </c:val>
          <c:smooth val="0"/>
        </c:ser>
        <c:ser>
          <c:idx val="10"/>
          <c:order val="10"/>
          <c:tx>
            <c:v>Average Trend</c:v>
          </c:tx>
          <c:spPr>
            <a:ln>
              <a:solidFill>
                <a:srgbClr val="FF0000"/>
              </a:solidFill>
            </a:ln>
          </c:spPr>
          <c:marker>
            <c:symbol val="none"/>
          </c:marker>
          <c:cat>
            <c:strLit>
              <c:ptCount val="3"/>
              <c:pt idx="0">
                <c:v>_x0005_ Pre </c:v>
              </c:pt>
              <c:pt idx="1">
                <c:v>_x0005_ Post</c:v>
              </c:pt>
              <c:pt idx="2">
                <c:v>	 Followup</c:v>
              </c:pt>
            </c:strLit>
          </c:cat>
          <c:val>
            <c:numRef>
              <c:f>Sheet1!$B$12:$D$12</c:f>
              <c:numCache>
                <c:formatCode>General</c:formatCode>
                <c:ptCount val="3"/>
                <c:pt idx="0">
                  <c:v>46.6666667</c:v>
                </c:pt>
                <c:pt idx="1">
                  <c:v>55.6666667</c:v>
                </c:pt>
                <c:pt idx="2">
                  <c:v>50.5</c:v>
                </c:pt>
              </c:numCache>
            </c:numRef>
          </c:val>
          <c:smooth val="0"/>
        </c:ser>
        <c:dLbls>
          <c:showLegendKey val="0"/>
          <c:showVal val="0"/>
          <c:showCatName val="0"/>
          <c:showSerName val="0"/>
          <c:showPercent val="0"/>
          <c:showBubbleSize val="0"/>
        </c:dLbls>
        <c:marker val="1"/>
        <c:smooth val="0"/>
        <c:axId val="36101120"/>
        <c:axId val="35455744"/>
      </c:lineChart>
      <c:catAx>
        <c:axId val="36101120"/>
        <c:scaling>
          <c:orientation val="minMax"/>
        </c:scaling>
        <c:delete val="0"/>
        <c:axPos val="b"/>
        <c:majorTickMark val="out"/>
        <c:minorTickMark val="none"/>
        <c:tickLblPos val="nextTo"/>
        <c:txPr>
          <a:bodyPr anchor="ctr"/>
          <a:lstStyle/>
          <a:p>
            <a:pPr algn="ctr">
              <a:defRPr/>
            </a:pPr>
            <a:endParaRPr lang="en-US"/>
          </a:p>
        </c:txPr>
        <c:crossAx val="35455744"/>
        <c:crossesAt val="0"/>
        <c:auto val="0"/>
        <c:lblAlgn val="ctr"/>
        <c:lblOffset val="100"/>
        <c:noMultiLvlLbl val="0"/>
      </c:catAx>
      <c:valAx>
        <c:axId val="35455744"/>
        <c:scaling>
          <c:orientation val="minMax"/>
          <c:max val="65"/>
          <c:min val="25"/>
        </c:scaling>
        <c:delete val="0"/>
        <c:axPos val="l"/>
        <c:majorGridlines/>
        <c:numFmt formatCode="General" sourceLinked="1"/>
        <c:majorTickMark val="out"/>
        <c:minorTickMark val="none"/>
        <c:tickLblPos val="nextTo"/>
        <c:crossAx val="36101120"/>
        <c:crosses val="autoZero"/>
        <c:crossBetween val="between"/>
        <c:majorUnit val="5"/>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pPr>
            <a:r>
              <a:rPr lang="en-US" sz="2400"/>
              <a:t>Rigid Ad. to Model</a:t>
            </a:r>
          </a:p>
        </c:rich>
      </c:tx>
      <c:layout/>
      <c:overlay val="0"/>
    </c:title>
    <c:autoTitleDeleted val="0"/>
    <c:plotArea>
      <c:layout/>
      <c:lineChart>
        <c:grouping val="standard"/>
        <c:varyColors val="0"/>
        <c:ser>
          <c:idx val="0"/>
          <c:order val="0"/>
          <c:spPr>
            <a:ln w="6350" cmpd="sng">
              <a:solidFill>
                <a:srgbClr val="008000"/>
              </a:solidFill>
            </a:ln>
          </c:spPr>
          <c:marker>
            <c:symbol val="none"/>
          </c:marker>
          <c:cat>
            <c:strLit>
              <c:ptCount val="3"/>
              <c:pt idx="0">
                <c:v>_x0005_ Pre </c:v>
              </c:pt>
              <c:pt idx="1">
                <c:v>_x0005_ Post</c:v>
              </c:pt>
              <c:pt idx="2">
                <c:v>	 Followup</c:v>
              </c:pt>
            </c:strLit>
          </c:cat>
          <c:val>
            <c:numRef>
              <c:f>Sheet1!$E$2:$G$2</c:f>
              <c:numCache>
                <c:formatCode>General</c:formatCode>
                <c:ptCount val="3"/>
                <c:pt idx="0">
                  <c:v>31</c:v>
                </c:pt>
                <c:pt idx="1">
                  <c:v>32</c:v>
                </c:pt>
              </c:numCache>
            </c:numRef>
          </c:val>
          <c:smooth val="0"/>
        </c:ser>
        <c:ser>
          <c:idx val="1"/>
          <c:order val="1"/>
          <c:spPr>
            <a:ln w="6350" cmpd="sng">
              <a:solidFill>
                <a:srgbClr val="0000FF"/>
              </a:solidFill>
            </a:ln>
          </c:spPr>
          <c:marker>
            <c:symbol val="none"/>
          </c:marker>
          <c:cat>
            <c:strLit>
              <c:ptCount val="3"/>
              <c:pt idx="0">
                <c:v>_x0005_ Pre </c:v>
              </c:pt>
              <c:pt idx="1">
                <c:v>_x0005_ Post</c:v>
              </c:pt>
              <c:pt idx="2">
                <c:v>	 Followup</c:v>
              </c:pt>
            </c:strLit>
          </c:cat>
          <c:val>
            <c:numRef>
              <c:f>Sheet1!$E$3:$G$3</c:f>
              <c:numCache>
                <c:formatCode>General</c:formatCode>
                <c:ptCount val="3"/>
                <c:pt idx="0">
                  <c:v>33</c:v>
                </c:pt>
                <c:pt idx="1">
                  <c:v>31</c:v>
                </c:pt>
                <c:pt idx="2">
                  <c:v>24</c:v>
                </c:pt>
              </c:numCache>
            </c:numRef>
          </c:val>
          <c:smooth val="0"/>
        </c:ser>
        <c:ser>
          <c:idx val="2"/>
          <c:order val="2"/>
          <c:spPr>
            <a:ln w="6350" cmpd="sng">
              <a:solidFill>
                <a:srgbClr val="008000"/>
              </a:solidFill>
            </a:ln>
          </c:spPr>
          <c:marker>
            <c:symbol val="none"/>
          </c:marker>
          <c:cat>
            <c:strLit>
              <c:ptCount val="3"/>
              <c:pt idx="0">
                <c:v>_x0005_ Pre </c:v>
              </c:pt>
              <c:pt idx="1">
                <c:v>_x0005_ Post</c:v>
              </c:pt>
              <c:pt idx="2">
                <c:v>	 Followup</c:v>
              </c:pt>
            </c:strLit>
          </c:cat>
          <c:val>
            <c:numRef>
              <c:f>Sheet1!$E$4:$G$4</c:f>
              <c:numCache>
                <c:formatCode>General</c:formatCode>
                <c:ptCount val="3"/>
                <c:pt idx="0">
                  <c:v>23</c:v>
                </c:pt>
                <c:pt idx="1">
                  <c:v>27</c:v>
                </c:pt>
                <c:pt idx="2">
                  <c:v>28</c:v>
                </c:pt>
              </c:numCache>
            </c:numRef>
          </c:val>
          <c:smooth val="0"/>
        </c:ser>
        <c:ser>
          <c:idx val="3"/>
          <c:order val="3"/>
          <c:spPr>
            <a:ln w="6350" cmpd="sng">
              <a:solidFill>
                <a:srgbClr val="008000"/>
              </a:solidFill>
            </a:ln>
          </c:spPr>
          <c:marker>
            <c:symbol val="none"/>
          </c:marker>
          <c:cat>
            <c:strLit>
              <c:ptCount val="3"/>
              <c:pt idx="0">
                <c:v>_x0005_ Pre </c:v>
              </c:pt>
              <c:pt idx="1">
                <c:v>_x0005_ Post</c:v>
              </c:pt>
              <c:pt idx="2">
                <c:v>	 Followup</c:v>
              </c:pt>
            </c:strLit>
          </c:cat>
          <c:val>
            <c:numRef>
              <c:f>Sheet1!$E$5:$G$5</c:f>
              <c:numCache>
                <c:formatCode>General</c:formatCode>
                <c:ptCount val="3"/>
                <c:pt idx="0">
                  <c:v>20</c:v>
                </c:pt>
                <c:pt idx="1">
                  <c:v>24</c:v>
                </c:pt>
              </c:numCache>
            </c:numRef>
          </c:val>
          <c:smooth val="0"/>
        </c:ser>
        <c:ser>
          <c:idx val="4"/>
          <c:order val="4"/>
          <c:spPr>
            <a:ln w="6350" cmpd="sng"/>
          </c:spPr>
          <c:marker>
            <c:symbol val="none"/>
          </c:marker>
          <c:cat>
            <c:strLit>
              <c:ptCount val="3"/>
              <c:pt idx="0">
                <c:v>_x0005_ Pre </c:v>
              </c:pt>
              <c:pt idx="1">
                <c:v>_x0005_ Post</c:v>
              </c:pt>
              <c:pt idx="2">
                <c:v>	 Followup</c:v>
              </c:pt>
            </c:strLit>
          </c:cat>
          <c:val>
            <c:numRef>
              <c:f>Sheet1!$E$6:$G$6</c:f>
              <c:numCache>
                <c:formatCode>General</c:formatCode>
                <c:ptCount val="3"/>
                <c:pt idx="0">
                  <c:v>28</c:v>
                </c:pt>
                <c:pt idx="2">
                  <c:v>25</c:v>
                </c:pt>
              </c:numCache>
            </c:numRef>
          </c:val>
          <c:smooth val="0"/>
        </c:ser>
        <c:ser>
          <c:idx val="5"/>
          <c:order val="5"/>
          <c:spPr>
            <a:ln w="6350" cmpd="sng">
              <a:solidFill>
                <a:srgbClr val="008000"/>
              </a:solidFill>
            </a:ln>
          </c:spPr>
          <c:marker>
            <c:symbol val="none"/>
          </c:marker>
          <c:cat>
            <c:strLit>
              <c:ptCount val="3"/>
              <c:pt idx="0">
                <c:v>_x0005_ Pre </c:v>
              </c:pt>
              <c:pt idx="1">
                <c:v>_x0005_ Post</c:v>
              </c:pt>
              <c:pt idx="2">
                <c:v>	 Followup</c:v>
              </c:pt>
            </c:strLit>
          </c:cat>
          <c:val>
            <c:numRef>
              <c:f>Sheet1!$E$7:$G$7</c:f>
              <c:numCache>
                <c:formatCode>General</c:formatCode>
                <c:ptCount val="3"/>
                <c:pt idx="0">
                  <c:v>23</c:v>
                </c:pt>
                <c:pt idx="1">
                  <c:v>31</c:v>
                </c:pt>
                <c:pt idx="2">
                  <c:v>31</c:v>
                </c:pt>
              </c:numCache>
            </c:numRef>
          </c:val>
          <c:smooth val="0"/>
        </c:ser>
        <c:ser>
          <c:idx val="6"/>
          <c:order val="6"/>
          <c:spPr>
            <a:ln w="6350" cmpd="sng">
              <a:solidFill>
                <a:srgbClr val="008000"/>
              </a:solidFill>
            </a:ln>
          </c:spPr>
          <c:marker>
            <c:symbol val="none"/>
          </c:marker>
          <c:cat>
            <c:strLit>
              <c:ptCount val="3"/>
              <c:pt idx="0">
                <c:v>_x0005_ Pre </c:v>
              </c:pt>
              <c:pt idx="1">
                <c:v>_x0005_ Post</c:v>
              </c:pt>
              <c:pt idx="2">
                <c:v>	 Followup</c:v>
              </c:pt>
            </c:strLit>
          </c:cat>
          <c:val>
            <c:numRef>
              <c:f>Sheet1!$E$8:$G$8</c:f>
              <c:numCache>
                <c:formatCode>General</c:formatCode>
                <c:ptCount val="3"/>
                <c:pt idx="0">
                  <c:v>22</c:v>
                </c:pt>
                <c:pt idx="1">
                  <c:v>24</c:v>
                </c:pt>
                <c:pt idx="2">
                  <c:v>27</c:v>
                </c:pt>
              </c:numCache>
            </c:numRef>
          </c:val>
          <c:smooth val="0"/>
        </c:ser>
        <c:ser>
          <c:idx val="7"/>
          <c:order val="7"/>
          <c:spPr>
            <a:ln w="6350" cmpd="sng">
              <a:solidFill>
                <a:srgbClr val="0000FF"/>
              </a:solidFill>
            </a:ln>
          </c:spPr>
          <c:marker>
            <c:symbol val="none"/>
          </c:marker>
          <c:cat>
            <c:strLit>
              <c:ptCount val="3"/>
              <c:pt idx="0">
                <c:v>_x0005_ Pre </c:v>
              </c:pt>
              <c:pt idx="1">
                <c:v>_x0005_ Post</c:v>
              </c:pt>
              <c:pt idx="2">
                <c:v>	 Followup</c:v>
              </c:pt>
            </c:strLit>
          </c:cat>
          <c:val>
            <c:numRef>
              <c:f>Sheet1!$E$9:$G$9</c:f>
              <c:numCache>
                <c:formatCode>General</c:formatCode>
                <c:ptCount val="3"/>
                <c:pt idx="0">
                  <c:v>25</c:v>
                </c:pt>
                <c:pt idx="1">
                  <c:v>28</c:v>
                </c:pt>
                <c:pt idx="2">
                  <c:v>20</c:v>
                </c:pt>
              </c:numCache>
            </c:numRef>
          </c:val>
          <c:smooth val="0"/>
        </c:ser>
        <c:ser>
          <c:idx val="8"/>
          <c:order val="8"/>
          <c:spPr>
            <a:ln w="6350" cmpd="sng"/>
          </c:spPr>
          <c:marker>
            <c:symbol val="none"/>
          </c:marker>
          <c:cat>
            <c:strLit>
              <c:ptCount val="3"/>
              <c:pt idx="0">
                <c:v>_x0005_ Pre </c:v>
              </c:pt>
              <c:pt idx="1">
                <c:v>_x0005_ Post</c:v>
              </c:pt>
              <c:pt idx="2">
                <c:v>	 Followup</c:v>
              </c:pt>
            </c:strLit>
          </c:cat>
          <c:val>
            <c:numRef>
              <c:f>Sheet1!$E$10:$G$10</c:f>
              <c:numCache>
                <c:formatCode>General</c:formatCode>
                <c:ptCount val="3"/>
                <c:pt idx="0">
                  <c:v>21</c:v>
                </c:pt>
                <c:pt idx="2">
                  <c:v>20</c:v>
                </c:pt>
              </c:numCache>
            </c:numRef>
          </c:val>
          <c:smooth val="0"/>
        </c:ser>
        <c:ser>
          <c:idx val="9"/>
          <c:order val="9"/>
          <c:spPr>
            <a:ln w="6350" cmpd="sng">
              <a:solidFill>
                <a:srgbClr val="008000"/>
              </a:solidFill>
            </a:ln>
          </c:spPr>
          <c:marker>
            <c:symbol val="none"/>
          </c:marker>
          <c:cat>
            <c:strLit>
              <c:ptCount val="3"/>
              <c:pt idx="0">
                <c:v>_x0005_ Pre </c:v>
              </c:pt>
              <c:pt idx="1">
                <c:v>_x0005_ Post</c:v>
              </c:pt>
              <c:pt idx="2">
                <c:v>	 Followup</c:v>
              </c:pt>
            </c:strLit>
          </c:cat>
          <c:val>
            <c:numRef>
              <c:f>Sheet1!$E$11:$G$11</c:f>
              <c:numCache>
                <c:formatCode>General</c:formatCode>
                <c:ptCount val="3"/>
                <c:pt idx="0">
                  <c:v>29</c:v>
                </c:pt>
                <c:pt idx="1">
                  <c:v>26</c:v>
                </c:pt>
                <c:pt idx="2">
                  <c:v>32</c:v>
                </c:pt>
              </c:numCache>
            </c:numRef>
          </c:val>
          <c:smooth val="0"/>
        </c:ser>
        <c:ser>
          <c:idx val="10"/>
          <c:order val="10"/>
          <c:spPr>
            <a:ln>
              <a:solidFill>
                <a:srgbClr val="FF0000"/>
              </a:solidFill>
            </a:ln>
          </c:spPr>
          <c:marker>
            <c:symbol val="none"/>
          </c:marker>
          <c:cat>
            <c:strLit>
              <c:ptCount val="3"/>
              <c:pt idx="0">
                <c:v>_x0005_ Pre </c:v>
              </c:pt>
              <c:pt idx="1">
                <c:v>_x0005_ Post</c:v>
              </c:pt>
              <c:pt idx="2">
                <c:v>	 Followup</c:v>
              </c:pt>
            </c:strLit>
          </c:cat>
          <c:val>
            <c:numRef>
              <c:f>Sheet1!$E$12:$G$12</c:f>
              <c:numCache>
                <c:formatCode>General</c:formatCode>
                <c:ptCount val="3"/>
                <c:pt idx="0">
                  <c:v>25.8333333</c:v>
                </c:pt>
                <c:pt idx="1">
                  <c:v>27.8333333</c:v>
                </c:pt>
                <c:pt idx="2">
                  <c:v>27</c:v>
                </c:pt>
              </c:numCache>
            </c:numRef>
          </c:val>
          <c:smooth val="0"/>
        </c:ser>
        <c:dLbls>
          <c:showLegendKey val="0"/>
          <c:showVal val="0"/>
          <c:showCatName val="0"/>
          <c:showSerName val="0"/>
          <c:showPercent val="0"/>
          <c:showBubbleSize val="0"/>
        </c:dLbls>
        <c:marker val="1"/>
        <c:smooth val="0"/>
        <c:axId val="35924608"/>
        <c:axId val="35926400"/>
      </c:lineChart>
      <c:catAx>
        <c:axId val="35924608"/>
        <c:scaling>
          <c:orientation val="minMax"/>
        </c:scaling>
        <c:delete val="0"/>
        <c:axPos val="b"/>
        <c:majorTickMark val="out"/>
        <c:minorTickMark val="none"/>
        <c:tickLblPos val="nextTo"/>
        <c:txPr>
          <a:bodyPr/>
          <a:lstStyle/>
          <a:p>
            <a:pPr algn="ctr">
              <a:defRPr>
                <a:latin typeface="+mj-lt"/>
              </a:defRPr>
            </a:pPr>
            <a:endParaRPr lang="en-US"/>
          </a:p>
        </c:txPr>
        <c:crossAx val="35926400"/>
        <c:crossesAt val="0"/>
        <c:auto val="1"/>
        <c:lblAlgn val="ctr"/>
        <c:lblOffset val="100"/>
        <c:noMultiLvlLbl val="0"/>
      </c:catAx>
      <c:valAx>
        <c:axId val="35926400"/>
        <c:scaling>
          <c:orientation val="minMax"/>
          <c:max val="40"/>
          <c:min val="10"/>
        </c:scaling>
        <c:delete val="0"/>
        <c:axPos val="l"/>
        <c:majorGridlines/>
        <c:numFmt formatCode="General" sourceLinked="1"/>
        <c:majorTickMark val="out"/>
        <c:minorTickMark val="none"/>
        <c:tickLblPos val="nextTo"/>
        <c:crossAx val="35924608"/>
        <c:crosses val="autoZero"/>
        <c:crossBetween val="between"/>
        <c:majorUnit val="5"/>
      </c:valAx>
    </c:plotArea>
    <c:plotVisOnly val="1"/>
    <c:dispBlanksAs val="gap"/>
    <c:showDLblsOverMax val="0"/>
  </c:chart>
  <c:txPr>
    <a:bodyPr/>
    <a:lstStyle/>
    <a:p>
      <a:pPr>
        <a:defRPr>
          <a:latin typeface="Britannic Bold"/>
          <a:cs typeface="Britannic Bold"/>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latin typeface="Britannic Bold"/>
                <a:cs typeface="Britannic Bold"/>
              </a:defRPr>
            </a:pPr>
            <a:r>
              <a:rPr lang="en-US" sz="2400">
                <a:latin typeface="Britannic Bold"/>
                <a:cs typeface="Britannic Bold"/>
              </a:rPr>
              <a:t>Belief</a:t>
            </a:r>
            <a:r>
              <a:rPr lang="en-US" sz="2400" baseline="0">
                <a:latin typeface="Britannic Bold"/>
                <a:cs typeface="Britannic Bold"/>
              </a:rPr>
              <a:t> of </a:t>
            </a:r>
            <a:r>
              <a:rPr lang="en-US" sz="2400">
                <a:latin typeface="Britannic Bold"/>
                <a:cs typeface="Britannic Bold"/>
              </a:rPr>
              <a:t>Resp.</a:t>
            </a:r>
          </a:p>
        </c:rich>
      </c:tx>
      <c:layout>
        <c:manualLayout>
          <c:xMode val="edge"/>
          <c:yMode val="edge"/>
          <c:x val="0.41877506798360797"/>
          <c:y val="2.7258057147482601E-2"/>
        </c:manualLayout>
      </c:layout>
      <c:overlay val="0"/>
    </c:title>
    <c:autoTitleDeleted val="0"/>
    <c:plotArea>
      <c:layout/>
      <c:lineChart>
        <c:grouping val="standard"/>
        <c:varyColors val="0"/>
        <c:ser>
          <c:idx val="0"/>
          <c:order val="0"/>
          <c:spPr>
            <a:ln w="6350" cmpd="sng">
              <a:solidFill>
                <a:srgbClr val="0000FF"/>
              </a:solidFill>
            </a:ln>
          </c:spPr>
          <c:marker>
            <c:symbol val="none"/>
          </c:marker>
          <c:cat>
            <c:strLit>
              <c:ptCount val="3"/>
              <c:pt idx="0">
                <c:v>_x0005_ Pre </c:v>
              </c:pt>
              <c:pt idx="1">
                <c:v>_x0005_ Post</c:v>
              </c:pt>
              <c:pt idx="2">
                <c:v>	 Followup</c:v>
              </c:pt>
            </c:strLit>
          </c:cat>
          <c:val>
            <c:numRef>
              <c:f>Sheet1!$H$2:$J$2</c:f>
              <c:numCache>
                <c:formatCode>General</c:formatCode>
                <c:ptCount val="3"/>
                <c:pt idx="0">
                  <c:v>37</c:v>
                </c:pt>
                <c:pt idx="1">
                  <c:v>35</c:v>
                </c:pt>
              </c:numCache>
            </c:numRef>
          </c:val>
          <c:smooth val="0"/>
        </c:ser>
        <c:ser>
          <c:idx val="1"/>
          <c:order val="1"/>
          <c:spPr>
            <a:ln w="6350" cmpd="sng">
              <a:solidFill>
                <a:srgbClr val="0000FF"/>
              </a:solidFill>
            </a:ln>
          </c:spPr>
          <c:marker>
            <c:symbol val="none"/>
          </c:marker>
          <c:cat>
            <c:strLit>
              <c:ptCount val="3"/>
              <c:pt idx="0">
                <c:v>_x0005_ Pre </c:v>
              </c:pt>
              <c:pt idx="1">
                <c:v>_x0005_ Post</c:v>
              </c:pt>
              <c:pt idx="2">
                <c:v>	 Followup</c:v>
              </c:pt>
            </c:strLit>
          </c:cat>
          <c:val>
            <c:numRef>
              <c:f>Sheet1!$H$3:$J$3</c:f>
              <c:numCache>
                <c:formatCode>General</c:formatCode>
                <c:ptCount val="3"/>
                <c:pt idx="0">
                  <c:v>25</c:v>
                </c:pt>
                <c:pt idx="1">
                  <c:v>24</c:v>
                </c:pt>
                <c:pt idx="2">
                  <c:v>21</c:v>
                </c:pt>
              </c:numCache>
            </c:numRef>
          </c:val>
          <c:smooth val="0"/>
        </c:ser>
        <c:ser>
          <c:idx val="2"/>
          <c:order val="2"/>
          <c:spPr>
            <a:ln w="6350" cmpd="sng">
              <a:solidFill>
                <a:srgbClr val="008000"/>
              </a:solidFill>
            </a:ln>
          </c:spPr>
          <c:marker>
            <c:symbol val="none"/>
          </c:marker>
          <c:cat>
            <c:strLit>
              <c:ptCount val="3"/>
              <c:pt idx="0">
                <c:v>_x0005_ Pre </c:v>
              </c:pt>
              <c:pt idx="1">
                <c:v>_x0005_ Post</c:v>
              </c:pt>
              <c:pt idx="2">
                <c:v>	 Followup</c:v>
              </c:pt>
            </c:strLit>
          </c:cat>
          <c:val>
            <c:numRef>
              <c:f>Sheet1!$H$4:$J$4</c:f>
              <c:numCache>
                <c:formatCode>General</c:formatCode>
                <c:ptCount val="3"/>
                <c:pt idx="0">
                  <c:v>23</c:v>
                </c:pt>
                <c:pt idx="1">
                  <c:v>26</c:v>
                </c:pt>
                <c:pt idx="2">
                  <c:v>28</c:v>
                </c:pt>
              </c:numCache>
            </c:numRef>
          </c:val>
          <c:smooth val="0"/>
        </c:ser>
        <c:ser>
          <c:idx val="3"/>
          <c:order val="3"/>
          <c:spPr>
            <a:ln w="6350" cmpd="sng">
              <a:solidFill>
                <a:srgbClr val="008000"/>
              </a:solidFill>
            </a:ln>
          </c:spPr>
          <c:marker>
            <c:symbol val="none"/>
          </c:marker>
          <c:cat>
            <c:strLit>
              <c:ptCount val="3"/>
              <c:pt idx="0">
                <c:v>_x0005_ Pre </c:v>
              </c:pt>
              <c:pt idx="1">
                <c:v>_x0005_ Post</c:v>
              </c:pt>
              <c:pt idx="2">
                <c:v>	 Followup</c:v>
              </c:pt>
            </c:strLit>
          </c:cat>
          <c:val>
            <c:numRef>
              <c:f>Sheet1!$H$5:$J$5</c:f>
              <c:numCache>
                <c:formatCode>General</c:formatCode>
                <c:ptCount val="3"/>
                <c:pt idx="0">
                  <c:v>14</c:v>
                </c:pt>
                <c:pt idx="1">
                  <c:v>27</c:v>
                </c:pt>
              </c:numCache>
            </c:numRef>
          </c:val>
          <c:smooth val="0"/>
        </c:ser>
        <c:ser>
          <c:idx val="4"/>
          <c:order val="4"/>
          <c:spPr>
            <a:ln w="6350" cmpd="sng"/>
          </c:spPr>
          <c:marker>
            <c:symbol val="none"/>
          </c:marker>
          <c:cat>
            <c:strLit>
              <c:ptCount val="3"/>
              <c:pt idx="0">
                <c:v>_x0005_ Pre </c:v>
              </c:pt>
              <c:pt idx="1">
                <c:v>_x0005_ Post</c:v>
              </c:pt>
              <c:pt idx="2">
                <c:v>	 Followup</c:v>
              </c:pt>
            </c:strLit>
          </c:cat>
          <c:val>
            <c:numRef>
              <c:f>Sheet1!$H$6:$J$6</c:f>
              <c:numCache>
                <c:formatCode>General</c:formatCode>
                <c:ptCount val="3"/>
                <c:pt idx="0">
                  <c:v>31</c:v>
                </c:pt>
                <c:pt idx="2">
                  <c:v>26</c:v>
                </c:pt>
              </c:numCache>
            </c:numRef>
          </c:val>
          <c:smooth val="0"/>
        </c:ser>
        <c:ser>
          <c:idx val="5"/>
          <c:order val="5"/>
          <c:spPr>
            <a:ln w="6350" cmpd="sng">
              <a:solidFill>
                <a:srgbClr val="0000FF"/>
              </a:solidFill>
            </a:ln>
          </c:spPr>
          <c:marker>
            <c:symbol val="none"/>
          </c:marker>
          <c:cat>
            <c:strLit>
              <c:ptCount val="3"/>
              <c:pt idx="0">
                <c:v>_x0005_ Pre </c:v>
              </c:pt>
              <c:pt idx="1">
                <c:v>_x0005_ Post</c:v>
              </c:pt>
              <c:pt idx="2">
                <c:v>	 Followup</c:v>
              </c:pt>
            </c:strLit>
          </c:cat>
          <c:val>
            <c:numRef>
              <c:f>Sheet1!$H$7:$J$7</c:f>
              <c:numCache>
                <c:formatCode>General</c:formatCode>
                <c:ptCount val="3"/>
                <c:pt idx="0">
                  <c:v>24</c:v>
                </c:pt>
                <c:pt idx="1">
                  <c:v>34</c:v>
                </c:pt>
                <c:pt idx="2">
                  <c:v>24</c:v>
                </c:pt>
              </c:numCache>
            </c:numRef>
          </c:val>
          <c:smooth val="0"/>
        </c:ser>
        <c:ser>
          <c:idx val="6"/>
          <c:order val="6"/>
          <c:spPr>
            <a:ln w="6350" cmpd="sng">
              <a:solidFill>
                <a:srgbClr val="0000FF"/>
              </a:solidFill>
            </a:ln>
          </c:spPr>
          <c:marker>
            <c:symbol val="none"/>
          </c:marker>
          <c:cat>
            <c:strLit>
              <c:ptCount val="3"/>
              <c:pt idx="0">
                <c:v>_x0005_ Pre </c:v>
              </c:pt>
              <c:pt idx="1">
                <c:v>_x0005_ Post</c:v>
              </c:pt>
              <c:pt idx="2">
                <c:v>	 Followup</c:v>
              </c:pt>
            </c:strLit>
          </c:cat>
          <c:val>
            <c:numRef>
              <c:f>Sheet1!$H$8:$J$8</c:f>
              <c:numCache>
                <c:formatCode>General</c:formatCode>
                <c:ptCount val="3"/>
                <c:pt idx="0">
                  <c:v>24</c:v>
                </c:pt>
                <c:pt idx="1">
                  <c:v>27</c:v>
                </c:pt>
                <c:pt idx="2">
                  <c:v>24</c:v>
                </c:pt>
              </c:numCache>
            </c:numRef>
          </c:val>
          <c:smooth val="0"/>
        </c:ser>
        <c:ser>
          <c:idx val="7"/>
          <c:order val="7"/>
          <c:spPr>
            <a:ln w="6350" cmpd="sng">
              <a:solidFill>
                <a:srgbClr val="008000"/>
              </a:solidFill>
            </a:ln>
          </c:spPr>
          <c:marker>
            <c:symbol val="none"/>
          </c:marker>
          <c:cat>
            <c:strLit>
              <c:ptCount val="3"/>
              <c:pt idx="0">
                <c:v>_x0005_ Pre </c:v>
              </c:pt>
              <c:pt idx="1">
                <c:v>_x0005_ Post</c:v>
              </c:pt>
              <c:pt idx="2">
                <c:v>	 Followup</c:v>
              </c:pt>
            </c:strLit>
          </c:cat>
          <c:val>
            <c:numRef>
              <c:f>Sheet1!$H$9:$J$9</c:f>
              <c:numCache>
                <c:formatCode>General</c:formatCode>
                <c:ptCount val="3"/>
                <c:pt idx="0">
                  <c:v>20</c:v>
                </c:pt>
                <c:pt idx="1">
                  <c:v>28</c:v>
                </c:pt>
                <c:pt idx="2">
                  <c:v>21</c:v>
                </c:pt>
              </c:numCache>
            </c:numRef>
          </c:val>
          <c:smooth val="0"/>
        </c:ser>
        <c:ser>
          <c:idx val="8"/>
          <c:order val="8"/>
          <c:spPr>
            <a:ln w="6350" cmpd="sng"/>
          </c:spPr>
          <c:marker>
            <c:symbol val="none"/>
          </c:marker>
          <c:cat>
            <c:strLit>
              <c:ptCount val="3"/>
              <c:pt idx="0">
                <c:v>_x0005_ Pre </c:v>
              </c:pt>
              <c:pt idx="1">
                <c:v>_x0005_ Post</c:v>
              </c:pt>
              <c:pt idx="2">
                <c:v>	 Followup</c:v>
              </c:pt>
            </c:strLit>
          </c:cat>
          <c:val>
            <c:numRef>
              <c:f>Sheet1!$H$10:$J$10</c:f>
              <c:numCache>
                <c:formatCode>General</c:formatCode>
                <c:ptCount val="3"/>
                <c:pt idx="0">
                  <c:v>30</c:v>
                </c:pt>
                <c:pt idx="2">
                  <c:v>29</c:v>
                </c:pt>
              </c:numCache>
            </c:numRef>
          </c:val>
          <c:smooth val="0"/>
        </c:ser>
        <c:ser>
          <c:idx val="9"/>
          <c:order val="9"/>
          <c:spPr>
            <a:ln w="6350" cmpd="sng">
              <a:solidFill>
                <a:srgbClr val="008000"/>
              </a:solidFill>
            </a:ln>
          </c:spPr>
          <c:marker>
            <c:symbol val="none"/>
          </c:marker>
          <c:cat>
            <c:strLit>
              <c:ptCount val="3"/>
              <c:pt idx="0">
                <c:v>_x0005_ Pre </c:v>
              </c:pt>
              <c:pt idx="1">
                <c:v>_x0005_ Post</c:v>
              </c:pt>
              <c:pt idx="2">
                <c:v>	 Followup</c:v>
              </c:pt>
            </c:strLit>
          </c:cat>
          <c:val>
            <c:numRef>
              <c:f>Sheet1!$H$11:$J$11</c:f>
              <c:numCache>
                <c:formatCode>General</c:formatCode>
                <c:ptCount val="3"/>
                <c:pt idx="0">
                  <c:v>22</c:v>
                </c:pt>
                <c:pt idx="1">
                  <c:v>26</c:v>
                </c:pt>
                <c:pt idx="2">
                  <c:v>32</c:v>
                </c:pt>
              </c:numCache>
            </c:numRef>
          </c:val>
          <c:smooth val="0"/>
        </c:ser>
        <c:ser>
          <c:idx val="10"/>
          <c:order val="10"/>
          <c:spPr>
            <a:ln>
              <a:solidFill>
                <a:srgbClr val="FF0000"/>
              </a:solidFill>
            </a:ln>
          </c:spPr>
          <c:marker>
            <c:symbol val="none"/>
          </c:marker>
          <c:cat>
            <c:strLit>
              <c:ptCount val="3"/>
              <c:pt idx="0">
                <c:v>_x0005_ Pre </c:v>
              </c:pt>
              <c:pt idx="1">
                <c:v>_x0005_ Post</c:v>
              </c:pt>
              <c:pt idx="2">
                <c:v>	 Followup</c:v>
              </c:pt>
            </c:strLit>
          </c:cat>
          <c:val>
            <c:numRef>
              <c:f>Sheet1!$H$12:$J$12</c:f>
              <c:numCache>
                <c:formatCode>General</c:formatCode>
                <c:ptCount val="3"/>
                <c:pt idx="0">
                  <c:v>23</c:v>
                </c:pt>
                <c:pt idx="1">
                  <c:v>27.5</c:v>
                </c:pt>
                <c:pt idx="2">
                  <c:v>25</c:v>
                </c:pt>
              </c:numCache>
            </c:numRef>
          </c:val>
          <c:smooth val="0"/>
        </c:ser>
        <c:dLbls>
          <c:showLegendKey val="0"/>
          <c:showVal val="0"/>
          <c:showCatName val="0"/>
          <c:showSerName val="0"/>
          <c:showPercent val="0"/>
          <c:showBubbleSize val="0"/>
        </c:dLbls>
        <c:marker val="1"/>
        <c:smooth val="0"/>
        <c:axId val="35973376"/>
        <c:axId val="35983360"/>
      </c:lineChart>
      <c:catAx>
        <c:axId val="35973376"/>
        <c:scaling>
          <c:orientation val="minMax"/>
        </c:scaling>
        <c:delete val="0"/>
        <c:axPos val="b"/>
        <c:majorTickMark val="out"/>
        <c:minorTickMark val="none"/>
        <c:tickLblPos val="nextTo"/>
        <c:txPr>
          <a:bodyPr anchor="ctr"/>
          <a:lstStyle/>
          <a:p>
            <a:pPr algn="ctr">
              <a:defRPr/>
            </a:pPr>
            <a:endParaRPr lang="en-US"/>
          </a:p>
        </c:txPr>
        <c:crossAx val="35983360"/>
        <c:crossesAt val="0"/>
        <c:auto val="1"/>
        <c:lblAlgn val="ctr"/>
        <c:lblOffset val="100"/>
        <c:noMultiLvlLbl val="0"/>
      </c:catAx>
      <c:valAx>
        <c:axId val="35983360"/>
        <c:scaling>
          <c:orientation val="minMax"/>
          <c:max val="40"/>
          <c:min val="10"/>
        </c:scaling>
        <c:delete val="0"/>
        <c:axPos val="l"/>
        <c:majorGridlines/>
        <c:numFmt formatCode="General" sourceLinked="1"/>
        <c:majorTickMark val="out"/>
        <c:minorTickMark val="none"/>
        <c:tickLblPos val="nextTo"/>
        <c:crossAx val="35973376"/>
        <c:crosses val="autoZero"/>
        <c:crossBetween val="between"/>
        <c:majorUnit val="5"/>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latin typeface="Britannic Bold"/>
                <a:cs typeface="Britannic Bold"/>
              </a:defRPr>
            </a:pPr>
            <a:r>
              <a:rPr lang="en-US" sz="2400">
                <a:latin typeface="Britannic Bold"/>
                <a:cs typeface="Britannic Bold"/>
              </a:rPr>
              <a:t>Need For Control</a:t>
            </a:r>
          </a:p>
        </c:rich>
      </c:tx>
      <c:layout>
        <c:manualLayout>
          <c:xMode val="edge"/>
          <c:yMode val="edge"/>
          <c:x val="0.43988111562670201"/>
          <c:y val="1.9706904026756698E-2"/>
        </c:manualLayout>
      </c:layout>
      <c:overlay val="0"/>
    </c:title>
    <c:autoTitleDeleted val="0"/>
    <c:plotArea>
      <c:layout/>
      <c:lineChart>
        <c:grouping val="standard"/>
        <c:varyColors val="0"/>
        <c:ser>
          <c:idx val="0"/>
          <c:order val="0"/>
          <c:spPr>
            <a:ln w="6350" cmpd="sng">
              <a:solidFill>
                <a:srgbClr val="008000"/>
              </a:solidFill>
            </a:ln>
          </c:spPr>
          <c:marker>
            <c:symbol val="none"/>
          </c:marker>
          <c:cat>
            <c:strLit>
              <c:ptCount val="3"/>
              <c:pt idx="0">
                <c:v>_x0005_ Pre </c:v>
              </c:pt>
              <c:pt idx="1">
                <c:v>_x0005_ Post</c:v>
              </c:pt>
              <c:pt idx="2">
                <c:v>	 Followup</c:v>
              </c:pt>
            </c:strLit>
          </c:cat>
          <c:val>
            <c:numRef>
              <c:f>Sheet1!$K$2:$M$2</c:f>
              <c:numCache>
                <c:formatCode>General</c:formatCode>
                <c:ptCount val="3"/>
                <c:pt idx="0">
                  <c:v>31</c:v>
                </c:pt>
                <c:pt idx="1">
                  <c:v>32</c:v>
                </c:pt>
              </c:numCache>
            </c:numRef>
          </c:val>
          <c:smooth val="0"/>
        </c:ser>
        <c:ser>
          <c:idx val="1"/>
          <c:order val="1"/>
          <c:spPr>
            <a:ln w="6350" cmpd="sng">
              <a:solidFill>
                <a:srgbClr val="0000FF"/>
              </a:solidFill>
            </a:ln>
          </c:spPr>
          <c:marker>
            <c:symbol val="none"/>
          </c:marker>
          <c:cat>
            <c:strLit>
              <c:ptCount val="3"/>
              <c:pt idx="0">
                <c:v>_x0005_ Pre </c:v>
              </c:pt>
              <c:pt idx="1">
                <c:v>_x0005_ Post</c:v>
              </c:pt>
              <c:pt idx="2">
                <c:v>	 Followup</c:v>
              </c:pt>
            </c:strLit>
          </c:cat>
          <c:val>
            <c:numRef>
              <c:f>Sheet1!$K$3:$M$3</c:f>
              <c:numCache>
                <c:formatCode>General</c:formatCode>
                <c:ptCount val="3"/>
                <c:pt idx="0">
                  <c:v>30</c:v>
                </c:pt>
                <c:pt idx="1">
                  <c:v>20</c:v>
                </c:pt>
                <c:pt idx="2">
                  <c:v>21</c:v>
                </c:pt>
              </c:numCache>
            </c:numRef>
          </c:val>
          <c:smooth val="0"/>
        </c:ser>
        <c:ser>
          <c:idx val="2"/>
          <c:order val="2"/>
          <c:spPr>
            <a:ln w="6350" cmpd="sng">
              <a:solidFill>
                <a:srgbClr val="008000"/>
              </a:solidFill>
            </a:ln>
          </c:spPr>
          <c:marker>
            <c:symbol val="none"/>
          </c:marker>
          <c:cat>
            <c:strLit>
              <c:ptCount val="3"/>
              <c:pt idx="0">
                <c:v>_x0005_ Pre </c:v>
              </c:pt>
              <c:pt idx="1">
                <c:v>_x0005_ Post</c:v>
              </c:pt>
              <c:pt idx="2">
                <c:v>	 Followup</c:v>
              </c:pt>
            </c:strLit>
          </c:cat>
          <c:val>
            <c:numRef>
              <c:f>Sheet1!$K$4:$M$4</c:f>
              <c:numCache>
                <c:formatCode>General</c:formatCode>
                <c:ptCount val="3"/>
                <c:pt idx="0">
                  <c:v>14</c:v>
                </c:pt>
                <c:pt idx="1">
                  <c:v>27</c:v>
                </c:pt>
                <c:pt idx="2">
                  <c:v>29</c:v>
                </c:pt>
              </c:numCache>
            </c:numRef>
          </c:val>
          <c:smooth val="0"/>
        </c:ser>
        <c:ser>
          <c:idx val="3"/>
          <c:order val="3"/>
          <c:spPr>
            <a:ln w="6350" cmpd="sng">
              <a:solidFill>
                <a:srgbClr val="008000"/>
              </a:solidFill>
            </a:ln>
          </c:spPr>
          <c:marker>
            <c:symbol val="none"/>
          </c:marker>
          <c:cat>
            <c:strLit>
              <c:ptCount val="3"/>
              <c:pt idx="0">
                <c:v>_x0005_ Pre </c:v>
              </c:pt>
              <c:pt idx="1">
                <c:v>_x0005_ Post</c:v>
              </c:pt>
              <c:pt idx="2">
                <c:v>	 Followup</c:v>
              </c:pt>
            </c:strLit>
          </c:cat>
          <c:val>
            <c:numRef>
              <c:f>Sheet1!$K$5:$M$5</c:f>
              <c:numCache>
                <c:formatCode>General</c:formatCode>
                <c:ptCount val="3"/>
                <c:pt idx="0">
                  <c:v>14</c:v>
                </c:pt>
                <c:pt idx="1">
                  <c:v>18</c:v>
                </c:pt>
              </c:numCache>
            </c:numRef>
          </c:val>
          <c:smooth val="0"/>
        </c:ser>
        <c:ser>
          <c:idx val="4"/>
          <c:order val="4"/>
          <c:spPr>
            <a:ln w="6350" cmpd="sng"/>
          </c:spPr>
          <c:marker>
            <c:symbol val="none"/>
          </c:marker>
          <c:cat>
            <c:strLit>
              <c:ptCount val="3"/>
              <c:pt idx="0">
                <c:v>_x0005_ Pre </c:v>
              </c:pt>
              <c:pt idx="1">
                <c:v>_x0005_ Post</c:v>
              </c:pt>
              <c:pt idx="2">
                <c:v>	 Followup</c:v>
              </c:pt>
            </c:strLit>
          </c:cat>
          <c:val>
            <c:numRef>
              <c:f>Sheet1!$K$6:$M$6</c:f>
              <c:numCache>
                <c:formatCode>General</c:formatCode>
                <c:ptCount val="3"/>
                <c:pt idx="0">
                  <c:v>23</c:v>
                </c:pt>
                <c:pt idx="2">
                  <c:v>23</c:v>
                </c:pt>
              </c:numCache>
            </c:numRef>
          </c:val>
          <c:smooth val="0"/>
        </c:ser>
        <c:ser>
          <c:idx val="5"/>
          <c:order val="5"/>
          <c:spPr>
            <a:ln w="6350" cmpd="sng">
              <a:solidFill>
                <a:srgbClr val="008000"/>
              </a:solidFill>
            </a:ln>
          </c:spPr>
          <c:marker>
            <c:symbol val="none"/>
          </c:marker>
          <c:cat>
            <c:strLit>
              <c:ptCount val="3"/>
              <c:pt idx="0">
                <c:v>_x0005_ Pre </c:v>
              </c:pt>
              <c:pt idx="1">
                <c:v>_x0005_ Post</c:v>
              </c:pt>
              <c:pt idx="2">
                <c:v>	 Followup</c:v>
              </c:pt>
            </c:strLit>
          </c:cat>
          <c:val>
            <c:numRef>
              <c:f>Sheet1!$K$7:$M$7</c:f>
              <c:numCache>
                <c:formatCode>General</c:formatCode>
                <c:ptCount val="3"/>
                <c:pt idx="0">
                  <c:v>16</c:v>
                </c:pt>
                <c:pt idx="1">
                  <c:v>27</c:v>
                </c:pt>
                <c:pt idx="2">
                  <c:v>22</c:v>
                </c:pt>
              </c:numCache>
            </c:numRef>
          </c:val>
          <c:smooth val="0"/>
        </c:ser>
        <c:ser>
          <c:idx val="6"/>
          <c:order val="6"/>
          <c:spPr>
            <a:ln w="6350" cmpd="sng">
              <a:solidFill>
                <a:srgbClr val="008000"/>
              </a:solidFill>
            </a:ln>
          </c:spPr>
          <c:marker>
            <c:symbol val="none"/>
          </c:marker>
          <c:cat>
            <c:strLit>
              <c:ptCount val="3"/>
              <c:pt idx="0">
                <c:v>_x0005_ Pre </c:v>
              </c:pt>
              <c:pt idx="1">
                <c:v>_x0005_ Post</c:v>
              </c:pt>
              <c:pt idx="2">
                <c:v>	 Followup</c:v>
              </c:pt>
            </c:strLit>
          </c:cat>
          <c:val>
            <c:numRef>
              <c:f>Sheet1!$K$8:$M$8</c:f>
              <c:numCache>
                <c:formatCode>General</c:formatCode>
                <c:ptCount val="3"/>
                <c:pt idx="0">
                  <c:v>10</c:v>
                </c:pt>
                <c:pt idx="1">
                  <c:v>24</c:v>
                </c:pt>
                <c:pt idx="2">
                  <c:v>13</c:v>
                </c:pt>
              </c:numCache>
            </c:numRef>
          </c:val>
          <c:smooth val="0"/>
        </c:ser>
        <c:ser>
          <c:idx val="7"/>
          <c:order val="7"/>
          <c:spPr>
            <a:ln w="6350" cmpd="sng">
              <a:solidFill>
                <a:srgbClr val="0000FF"/>
              </a:solidFill>
            </a:ln>
          </c:spPr>
          <c:marker>
            <c:symbol val="none"/>
          </c:marker>
          <c:cat>
            <c:strLit>
              <c:ptCount val="3"/>
              <c:pt idx="0">
                <c:v>_x0005_ Pre </c:v>
              </c:pt>
              <c:pt idx="1">
                <c:v>_x0005_ Post</c:v>
              </c:pt>
              <c:pt idx="2">
                <c:v>	 Followup</c:v>
              </c:pt>
            </c:strLit>
          </c:cat>
          <c:val>
            <c:numRef>
              <c:f>Sheet1!$K$9:$M$9</c:f>
              <c:numCache>
                <c:formatCode>General</c:formatCode>
                <c:ptCount val="3"/>
                <c:pt idx="0">
                  <c:v>18</c:v>
                </c:pt>
                <c:pt idx="1">
                  <c:v>19</c:v>
                </c:pt>
                <c:pt idx="2">
                  <c:v>17</c:v>
                </c:pt>
              </c:numCache>
            </c:numRef>
          </c:val>
          <c:smooth val="0"/>
        </c:ser>
        <c:ser>
          <c:idx val="8"/>
          <c:order val="8"/>
          <c:spPr>
            <a:ln w="6350" cmpd="sng">
              <a:solidFill>
                <a:srgbClr val="93CDDD"/>
              </a:solidFill>
            </a:ln>
          </c:spPr>
          <c:marker>
            <c:symbol val="none"/>
          </c:marker>
          <c:cat>
            <c:strLit>
              <c:ptCount val="3"/>
              <c:pt idx="0">
                <c:v>_x0005_ Pre </c:v>
              </c:pt>
              <c:pt idx="1">
                <c:v>_x0005_ Post</c:v>
              </c:pt>
              <c:pt idx="2">
                <c:v>	 Followup</c:v>
              </c:pt>
            </c:strLit>
          </c:cat>
          <c:val>
            <c:numRef>
              <c:f>Sheet1!$K$10:$M$10</c:f>
              <c:numCache>
                <c:formatCode>General</c:formatCode>
                <c:ptCount val="3"/>
                <c:pt idx="0">
                  <c:v>21</c:v>
                </c:pt>
                <c:pt idx="2">
                  <c:v>22</c:v>
                </c:pt>
              </c:numCache>
            </c:numRef>
          </c:val>
          <c:smooth val="0"/>
        </c:ser>
        <c:ser>
          <c:idx val="9"/>
          <c:order val="9"/>
          <c:spPr>
            <a:ln w="6350" cmpd="sng">
              <a:solidFill>
                <a:srgbClr val="008000"/>
              </a:solidFill>
            </a:ln>
          </c:spPr>
          <c:marker>
            <c:symbol val="none"/>
          </c:marker>
          <c:cat>
            <c:strLit>
              <c:ptCount val="3"/>
              <c:pt idx="0">
                <c:v>_x0005_ Pre </c:v>
              </c:pt>
              <c:pt idx="1">
                <c:v>_x0005_ Post</c:v>
              </c:pt>
              <c:pt idx="2">
                <c:v>	 Followup</c:v>
              </c:pt>
            </c:strLit>
          </c:cat>
          <c:val>
            <c:numRef>
              <c:f>Sheet1!$K$11:$M$11</c:f>
              <c:numCache>
                <c:formatCode>General</c:formatCode>
                <c:ptCount val="3"/>
                <c:pt idx="0">
                  <c:v>29</c:v>
                </c:pt>
                <c:pt idx="1">
                  <c:v>30</c:v>
                </c:pt>
                <c:pt idx="2">
                  <c:v>32</c:v>
                </c:pt>
              </c:numCache>
            </c:numRef>
          </c:val>
          <c:smooth val="0"/>
        </c:ser>
        <c:ser>
          <c:idx val="10"/>
          <c:order val="10"/>
          <c:spPr>
            <a:ln>
              <a:solidFill>
                <a:srgbClr val="FF0000"/>
              </a:solidFill>
            </a:ln>
          </c:spPr>
          <c:marker>
            <c:symbol val="none"/>
          </c:marker>
          <c:cat>
            <c:strLit>
              <c:ptCount val="3"/>
              <c:pt idx="0">
                <c:v>_x0005_ Pre </c:v>
              </c:pt>
              <c:pt idx="1">
                <c:v>_x0005_ Post</c:v>
              </c:pt>
              <c:pt idx="2">
                <c:v>	 Followup</c:v>
              </c:pt>
            </c:strLit>
          </c:cat>
          <c:val>
            <c:numRef>
              <c:f>Sheet1!$K$12:$M$12</c:f>
              <c:numCache>
                <c:formatCode>General</c:formatCode>
                <c:ptCount val="3"/>
                <c:pt idx="0">
                  <c:v>19.5</c:v>
                </c:pt>
                <c:pt idx="1">
                  <c:v>24.5</c:v>
                </c:pt>
                <c:pt idx="2">
                  <c:v>22.3333333</c:v>
                </c:pt>
              </c:numCache>
            </c:numRef>
          </c:val>
          <c:smooth val="0"/>
        </c:ser>
        <c:dLbls>
          <c:showLegendKey val="0"/>
          <c:showVal val="0"/>
          <c:showCatName val="0"/>
          <c:showSerName val="0"/>
          <c:showPercent val="0"/>
          <c:showBubbleSize val="0"/>
        </c:dLbls>
        <c:marker val="1"/>
        <c:smooth val="0"/>
        <c:axId val="36128640"/>
        <c:axId val="36130176"/>
      </c:lineChart>
      <c:catAx>
        <c:axId val="36128640"/>
        <c:scaling>
          <c:orientation val="minMax"/>
        </c:scaling>
        <c:delete val="0"/>
        <c:axPos val="b"/>
        <c:majorTickMark val="out"/>
        <c:minorTickMark val="none"/>
        <c:tickLblPos val="nextTo"/>
        <c:txPr>
          <a:bodyPr anchor="ctr"/>
          <a:lstStyle/>
          <a:p>
            <a:pPr algn="ctr">
              <a:defRPr/>
            </a:pPr>
            <a:endParaRPr lang="en-US"/>
          </a:p>
        </c:txPr>
        <c:crossAx val="36130176"/>
        <c:crossesAt val="0"/>
        <c:auto val="1"/>
        <c:lblAlgn val="ctr"/>
        <c:lblOffset val="100"/>
        <c:noMultiLvlLbl val="0"/>
      </c:catAx>
      <c:valAx>
        <c:axId val="36130176"/>
        <c:scaling>
          <c:orientation val="minMax"/>
          <c:max val="40"/>
          <c:min val="10"/>
        </c:scaling>
        <c:delete val="0"/>
        <c:axPos val="l"/>
        <c:majorGridlines/>
        <c:numFmt formatCode="General" sourceLinked="1"/>
        <c:majorTickMark val="out"/>
        <c:minorTickMark val="none"/>
        <c:tickLblPos val="nextTo"/>
        <c:crossAx val="36128640"/>
        <c:crosses val="autoZero"/>
        <c:crossBetween val="between"/>
        <c:majorUnit val="5"/>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latin typeface="Britannic Bold"/>
                <a:cs typeface="Britannic Bold"/>
              </a:defRPr>
            </a:pPr>
            <a:r>
              <a:rPr lang="en-US" sz="2400">
                <a:latin typeface="Britannic Bold"/>
                <a:cs typeface="Britannic Bold"/>
              </a:rPr>
              <a:t>IRI</a:t>
            </a:r>
            <a:r>
              <a:rPr lang="en-US" sz="2400" baseline="0">
                <a:latin typeface="Britannic Bold"/>
                <a:cs typeface="Britannic Bold"/>
              </a:rPr>
              <a:t> PT</a:t>
            </a:r>
            <a:endParaRPr lang="en-US" sz="2400">
              <a:latin typeface="Britannic Bold"/>
              <a:cs typeface="Britannic Bold"/>
            </a:endParaRPr>
          </a:p>
        </c:rich>
      </c:tx>
      <c:layout/>
      <c:overlay val="0"/>
    </c:title>
    <c:autoTitleDeleted val="0"/>
    <c:plotArea>
      <c:layout/>
      <c:lineChart>
        <c:grouping val="standard"/>
        <c:varyColors val="0"/>
        <c:ser>
          <c:idx val="0"/>
          <c:order val="0"/>
          <c:spPr>
            <a:ln w="6350" cmpd="sng">
              <a:solidFill>
                <a:srgbClr val="008000"/>
              </a:solidFill>
            </a:ln>
          </c:spPr>
          <c:marker>
            <c:symbol val="none"/>
          </c:marker>
          <c:cat>
            <c:strLit>
              <c:ptCount val="3"/>
              <c:pt idx="0">
                <c:v>_x0005_ Pre </c:v>
              </c:pt>
              <c:pt idx="1">
                <c:v>_x0005_ Post</c:v>
              </c:pt>
              <c:pt idx="2">
                <c:v>	 Followup</c:v>
              </c:pt>
            </c:strLit>
          </c:cat>
          <c:val>
            <c:numRef>
              <c:f>Sheet1!$N$2:$P$2</c:f>
              <c:numCache>
                <c:formatCode>General</c:formatCode>
                <c:ptCount val="3"/>
                <c:pt idx="0">
                  <c:v>23</c:v>
                </c:pt>
                <c:pt idx="1">
                  <c:v>24</c:v>
                </c:pt>
              </c:numCache>
            </c:numRef>
          </c:val>
          <c:smooth val="0"/>
        </c:ser>
        <c:ser>
          <c:idx val="1"/>
          <c:order val="1"/>
          <c:spPr>
            <a:ln w="6350" cmpd="sng">
              <a:solidFill>
                <a:srgbClr val="0000FF"/>
              </a:solidFill>
            </a:ln>
          </c:spPr>
          <c:marker>
            <c:symbol val="none"/>
          </c:marker>
          <c:cat>
            <c:strLit>
              <c:ptCount val="3"/>
              <c:pt idx="0">
                <c:v>_x0005_ Pre </c:v>
              </c:pt>
              <c:pt idx="1">
                <c:v>_x0005_ Post</c:v>
              </c:pt>
              <c:pt idx="2">
                <c:v>	 Followup</c:v>
              </c:pt>
            </c:strLit>
          </c:cat>
          <c:val>
            <c:numRef>
              <c:f>Sheet1!$N$3:$P$3</c:f>
              <c:numCache>
                <c:formatCode>General</c:formatCode>
                <c:ptCount val="3"/>
                <c:pt idx="0">
                  <c:v>26</c:v>
                </c:pt>
                <c:pt idx="1">
                  <c:v>26</c:v>
                </c:pt>
                <c:pt idx="2">
                  <c:v>26</c:v>
                </c:pt>
              </c:numCache>
            </c:numRef>
          </c:val>
          <c:smooth val="0"/>
        </c:ser>
        <c:ser>
          <c:idx val="2"/>
          <c:order val="2"/>
          <c:spPr>
            <a:ln w="6350" cmpd="sng">
              <a:solidFill>
                <a:srgbClr val="008000"/>
              </a:solidFill>
            </a:ln>
          </c:spPr>
          <c:marker>
            <c:symbol val="none"/>
          </c:marker>
          <c:cat>
            <c:strLit>
              <c:ptCount val="3"/>
              <c:pt idx="0">
                <c:v>_x0005_ Pre </c:v>
              </c:pt>
              <c:pt idx="1">
                <c:v>_x0005_ Post</c:v>
              </c:pt>
              <c:pt idx="2">
                <c:v>	 Followup</c:v>
              </c:pt>
            </c:strLit>
          </c:cat>
          <c:val>
            <c:numRef>
              <c:f>Sheet1!$N$4:$P$4</c:f>
              <c:numCache>
                <c:formatCode>General</c:formatCode>
                <c:ptCount val="3"/>
                <c:pt idx="0">
                  <c:v>28</c:v>
                </c:pt>
                <c:pt idx="1">
                  <c:v>27</c:v>
                </c:pt>
                <c:pt idx="2">
                  <c:v>29</c:v>
                </c:pt>
              </c:numCache>
            </c:numRef>
          </c:val>
          <c:smooth val="0"/>
        </c:ser>
        <c:ser>
          <c:idx val="3"/>
          <c:order val="3"/>
          <c:spPr>
            <a:ln w="6350" cmpd="sng">
              <a:solidFill>
                <a:srgbClr val="0000FF"/>
              </a:solidFill>
            </a:ln>
          </c:spPr>
          <c:marker>
            <c:symbol val="none"/>
          </c:marker>
          <c:cat>
            <c:strLit>
              <c:ptCount val="3"/>
              <c:pt idx="0">
                <c:v>_x0005_ Pre </c:v>
              </c:pt>
              <c:pt idx="1">
                <c:v>_x0005_ Post</c:v>
              </c:pt>
              <c:pt idx="2">
                <c:v>	 Followup</c:v>
              </c:pt>
            </c:strLit>
          </c:cat>
          <c:val>
            <c:numRef>
              <c:f>Sheet1!$N$5:$P$5</c:f>
              <c:numCache>
                <c:formatCode>General</c:formatCode>
                <c:ptCount val="3"/>
                <c:pt idx="0">
                  <c:v>32</c:v>
                </c:pt>
                <c:pt idx="1">
                  <c:v>31</c:v>
                </c:pt>
              </c:numCache>
            </c:numRef>
          </c:val>
          <c:smooth val="0"/>
        </c:ser>
        <c:ser>
          <c:idx val="4"/>
          <c:order val="4"/>
          <c:spPr>
            <a:ln w="6350" cmpd="sng">
              <a:solidFill>
                <a:srgbClr val="008000"/>
              </a:solidFill>
            </a:ln>
          </c:spPr>
          <c:marker>
            <c:symbol val="none"/>
          </c:marker>
          <c:cat>
            <c:strLit>
              <c:ptCount val="3"/>
              <c:pt idx="0">
                <c:v>_x0005_ Pre </c:v>
              </c:pt>
              <c:pt idx="1">
                <c:v>_x0005_ Post</c:v>
              </c:pt>
              <c:pt idx="2">
                <c:v>	 Followup</c:v>
              </c:pt>
            </c:strLit>
          </c:cat>
          <c:val>
            <c:numRef>
              <c:f>Sheet1!$N$6:$P$6</c:f>
              <c:numCache>
                <c:formatCode>General</c:formatCode>
                <c:ptCount val="3"/>
                <c:pt idx="0">
                  <c:v>31</c:v>
                </c:pt>
                <c:pt idx="1">
                  <c:v>31</c:v>
                </c:pt>
                <c:pt idx="2">
                  <c:v>32</c:v>
                </c:pt>
              </c:numCache>
            </c:numRef>
          </c:val>
          <c:smooth val="0"/>
        </c:ser>
        <c:ser>
          <c:idx val="5"/>
          <c:order val="5"/>
          <c:spPr>
            <a:ln w="6350" cmpd="sng">
              <a:solidFill>
                <a:srgbClr val="008000"/>
              </a:solidFill>
            </a:ln>
          </c:spPr>
          <c:marker>
            <c:symbol val="none"/>
          </c:marker>
          <c:cat>
            <c:strLit>
              <c:ptCount val="3"/>
              <c:pt idx="0">
                <c:v>_x0005_ Pre </c:v>
              </c:pt>
              <c:pt idx="1">
                <c:v>_x0005_ Post</c:v>
              </c:pt>
              <c:pt idx="2">
                <c:v>	 Followup</c:v>
              </c:pt>
            </c:strLit>
          </c:cat>
          <c:val>
            <c:numRef>
              <c:f>Sheet1!$N$7:$P$7</c:f>
              <c:numCache>
                <c:formatCode>General</c:formatCode>
                <c:ptCount val="3"/>
                <c:pt idx="0">
                  <c:v>28</c:v>
                </c:pt>
                <c:pt idx="1">
                  <c:v>30</c:v>
                </c:pt>
                <c:pt idx="2">
                  <c:v>33</c:v>
                </c:pt>
              </c:numCache>
            </c:numRef>
          </c:val>
          <c:smooth val="0"/>
        </c:ser>
        <c:ser>
          <c:idx val="6"/>
          <c:order val="6"/>
          <c:spPr>
            <a:ln w="6350" cmpd="sng">
              <a:solidFill>
                <a:srgbClr val="008000"/>
              </a:solidFill>
            </a:ln>
          </c:spPr>
          <c:marker>
            <c:symbol val="none"/>
          </c:marker>
          <c:cat>
            <c:strLit>
              <c:ptCount val="3"/>
              <c:pt idx="0">
                <c:v>_x0005_ Pre </c:v>
              </c:pt>
              <c:pt idx="1">
                <c:v>_x0005_ Post</c:v>
              </c:pt>
              <c:pt idx="2">
                <c:v>	 Followup</c:v>
              </c:pt>
            </c:strLit>
          </c:cat>
          <c:val>
            <c:numRef>
              <c:f>Sheet1!$N$8:$P$8</c:f>
              <c:numCache>
                <c:formatCode>General</c:formatCode>
                <c:ptCount val="3"/>
                <c:pt idx="0">
                  <c:v>33</c:v>
                </c:pt>
                <c:pt idx="1">
                  <c:v>34</c:v>
                </c:pt>
                <c:pt idx="2">
                  <c:v>33</c:v>
                </c:pt>
              </c:numCache>
            </c:numRef>
          </c:val>
          <c:smooth val="0"/>
        </c:ser>
        <c:ser>
          <c:idx val="7"/>
          <c:order val="7"/>
          <c:spPr>
            <a:ln w="6350" cmpd="sng">
              <a:solidFill>
                <a:srgbClr val="008000"/>
              </a:solidFill>
            </a:ln>
          </c:spPr>
          <c:marker>
            <c:symbol val="none"/>
          </c:marker>
          <c:cat>
            <c:strLit>
              <c:ptCount val="3"/>
              <c:pt idx="0">
                <c:v>_x0005_ Pre </c:v>
              </c:pt>
              <c:pt idx="1">
                <c:v>_x0005_ Post</c:v>
              </c:pt>
              <c:pt idx="2">
                <c:v>	 Followup</c:v>
              </c:pt>
            </c:strLit>
          </c:cat>
          <c:val>
            <c:numRef>
              <c:f>Sheet1!$N$9:$P$9</c:f>
              <c:numCache>
                <c:formatCode>General</c:formatCode>
                <c:ptCount val="3"/>
                <c:pt idx="0">
                  <c:v>31</c:v>
                </c:pt>
                <c:pt idx="1">
                  <c:v>32</c:v>
                </c:pt>
                <c:pt idx="2">
                  <c:v>34</c:v>
                </c:pt>
              </c:numCache>
            </c:numRef>
          </c:val>
          <c:smooth val="0"/>
        </c:ser>
        <c:ser>
          <c:idx val="8"/>
          <c:order val="8"/>
          <c:spPr>
            <a:ln w="6350" cmpd="sng">
              <a:solidFill>
                <a:srgbClr val="0000FF"/>
              </a:solidFill>
            </a:ln>
          </c:spPr>
          <c:marker>
            <c:symbol val="none"/>
          </c:marker>
          <c:cat>
            <c:strLit>
              <c:ptCount val="3"/>
              <c:pt idx="0">
                <c:v>_x0005_ Pre </c:v>
              </c:pt>
              <c:pt idx="1">
                <c:v>_x0005_ Post</c:v>
              </c:pt>
              <c:pt idx="2">
                <c:v>	 Followup</c:v>
              </c:pt>
            </c:strLit>
          </c:cat>
          <c:val>
            <c:numRef>
              <c:f>Sheet1!$N$10:$P$10</c:f>
              <c:numCache>
                <c:formatCode>General</c:formatCode>
                <c:ptCount val="3"/>
                <c:pt idx="0">
                  <c:v>33</c:v>
                </c:pt>
                <c:pt idx="1">
                  <c:v>32</c:v>
                </c:pt>
                <c:pt idx="2">
                  <c:v>32</c:v>
                </c:pt>
              </c:numCache>
            </c:numRef>
          </c:val>
          <c:smooth val="0"/>
        </c:ser>
        <c:ser>
          <c:idx val="9"/>
          <c:order val="9"/>
          <c:spPr>
            <a:ln w="6350" cmpd="sng">
              <a:solidFill>
                <a:srgbClr val="008000"/>
              </a:solidFill>
            </a:ln>
          </c:spPr>
          <c:marker>
            <c:symbol val="none"/>
          </c:marker>
          <c:cat>
            <c:strLit>
              <c:ptCount val="3"/>
              <c:pt idx="0">
                <c:v>_x0005_ Pre </c:v>
              </c:pt>
              <c:pt idx="1">
                <c:v>_x0005_ Post</c:v>
              </c:pt>
              <c:pt idx="2">
                <c:v>	 Followup</c:v>
              </c:pt>
            </c:strLit>
          </c:cat>
          <c:val>
            <c:numRef>
              <c:f>Sheet1!$N$11:$P$11</c:f>
              <c:numCache>
                <c:formatCode>General</c:formatCode>
                <c:ptCount val="3"/>
                <c:pt idx="0">
                  <c:v>27</c:v>
                </c:pt>
                <c:pt idx="1">
                  <c:v>28</c:v>
                </c:pt>
                <c:pt idx="2">
                  <c:v>31</c:v>
                </c:pt>
              </c:numCache>
            </c:numRef>
          </c:val>
          <c:smooth val="0"/>
        </c:ser>
        <c:ser>
          <c:idx val="10"/>
          <c:order val="10"/>
          <c:spPr>
            <a:ln>
              <a:solidFill>
                <a:srgbClr val="FF0000"/>
              </a:solidFill>
            </a:ln>
          </c:spPr>
          <c:marker>
            <c:symbol val="none"/>
          </c:marker>
          <c:cat>
            <c:strLit>
              <c:ptCount val="3"/>
              <c:pt idx="0">
                <c:v>_x0005_ Pre </c:v>
              </c:pt>
              <c:pt idx="1">
                <c:v>_x0005_ Post</c:v>
              </c:pt>
              <c:pt idx="2">
                <c:v>	 Followup</c:v>
              </c:pt>
            </c:strLit>
          </c:cat>
          <c:val>
            <c:numRef>
              <c:f>Sheet1!$N$12:$P$12</c:f>
              <c:numCache>
                <c:formatCode>General</c:formatCode>
                <c:ptCount val="3"/>
                <c:pt idx="0">
                  <c:v>29.625</c:v>
                </c:pt>
                <c:pt idx="1">
                  <c:v>30</c:v>
                </c:pt>
                <c:pt idx="2">
                  <c:v>31.25</c:v>
                </c:pt>
              </c:numCache>
            </c:numRef>
          </c:val>
          <c:smooth val="0"/>
        </c:ser>
        <c:dLbls>
          <c:showLegendKey val="0"/>
          <c:showVal val="0"/>
          <c:showCatName val="0"/>
          <c:showSerName val="0"/>
          <c:showPercent val="0"/>
          <c:showBubbleSize val="0"/>
        </c:dLbls>
        <c:marker val="1"/>
        <c:smooth val="0"/>
        <c:axId val="36206080"/>
        <c:axId val="36207616"/>
      </c:lineChart>
      <c:catAx>
        <c:axId val="36206080"/>
        <c:scaling>
          <c:orientation val="minMax"/>
        </c:scaling>
        <c:delete val="0"/>
        <c:axPos val="b"/>
        <c:majorTickMark val="out"/>
        <c:minorTickMark val="none"/>
        <c:tickLblPos val="nextTo"/>
        <c:txPr>
          <a:bodyPr anchor="ctr"/>
          <a:lstStyle/>
          <a:p>
            <a:pPr algn="ctr">
              <a:defRPr/>
            </a:pPr>
            <a:endParaRPr lang="en-US"/>
          </a:p>
        </c:txPr>
        <c:crossAx val="36207616"/>
        <c:crossesAt val="0"/>
        <c:auto val="1"/>
        <c:lblAlgn val="ctr"/>
        <c:lblOffset val="100"/>
        <c:noMultiLvlLbl val="0"/>
      </c:catAx>
      <c:valAx>
        <c:axId val="36207616"/>
        <c:scaling>
          <c:orientation val="minMax"/>
          <c:max val="40"/>
          <c:min val="20"/>
        </c:scaling>
        <c:delete val="0"/>
        <c:axPos val="l"/>
        <c:majorGridlines/>
        <c:numFmt formatCode="General" sourceLinked="1"/>
        <c:majorTickMark val="out"/>
        <c:minorTickMark val="none"/>
        <c:tickLblPos val="nextTo"/>
        <c:crossAx val="36206080"/>
        <c:crosses val="autoZero"/>
        <c:crossBetween val="between"/>
        <c:majorUnit val="5"/>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latin typeface="Britannic Bold"/>
                <a:cs typeface="Britannic Bold"/>
              </a:defRPr>
            </a:pPr>
            <a:r>
              <a:rPr lang="en-US" sz="2400">
                <a:latin typeface="Britannic Bold"/>
                <a:cs typeface="Britannic Bold"/>
              </a:rPr>
              <a:t>IRI PD</a:t>
            </a:r>
            <a:r>
              <a:rPr lang="en-US" sz="2400" baseline="0">
                <a:latin typeface="Britannic Bold"/>
                <a:cs typeface="Britannic Bold"/>
              </a:rPr>
              <a:t> </a:t>
            </a:r>
            <a:endParaRPr lang="en-US" sz="2400">
              <a:latin typeface="Britannic Bold"/>
              <a:cs typeface="Britannic Bold"/>
            </a:endParaRPr>
          </a:p>
        </c:rich>
      </c:tx>
      <c:layout>
        <c:manualLayout>
          <c:xMode val="edge"/>
          <c:yMode val="edge"/>
          <c:x val="0.48795389236388598"/>
          <c:y val="2.9560351453182199E-2"/>
        </c:manualLayout>
      </c:layout>
      <c:overlay val="0"/>
    </c:title>
    <c:autoTitleDeleted val="0"/>
    <c:plotArea>
      <c:layout/>
      <c:lineChart>
        <c:grouping val="standard"/>
        <c:varyColors val="0"/>
        <c:ser>
          <c:idx val="0"/>
          <c:order val="0"/>
          <c:spPr>
            <a:ln w="6350" cmpd="sng">
              <a:solidFill>
                <a:srgbClr val="0000FF"/>
              </a:solidFill>
            </a:ln>
          </c:spPr>
          <c:marker>
            <c:symbol val="none"/>
          </c:marker>
          <c:cat>
            <c:strLit>
              <c:ptCount val="3"/>
              <c:pt idx="0">
                <c:v>_x0005_ Pre </c:v>
              </c:pt>
              <c:pt idx="1">
                <c:v>_x0005_ Post</c:v>
              </c:pt>
              <c:pt idx="2">
                <c:v>	 Followup</c:v>
              </c:pt>
            </c:strLit>
          </c:cat>
          <c:val>
            <c:numRef>
              <c:f>Sheet1!$Q$2:$S$2</c:f>
              <c:numCache>
                <c:formatCode>General</c:formatCode>
                <c:ptCount val="3"/>
                <c:pt idx="0">
                  <c:v>14</c:v>
                </c:pt>
                <c:pt idx="1">
                  <c:v>14</c:v>
                </c:pt>
              </c:numCache>
            </c:numRef>
          </c:val>
          <c:smooth val="0"/>
        </c:ser>
        <c:ser>
          <c:idx val="1"/>
          <c:order val="1"/>
          <c:spPr>
            <a:ln w="6350" cmpd="sng">
              <a:solidFill>
                <a:srgbClr val="008000"/>
              </a:solidFill>
            </a:ln>
          </c:spPr>
          <c:marker>
            <c:symbol val="none"/>
          </c:marker>
          <c:cat>
            <c:strLit>
              <c:ptCount val="3"/>
              <c:pt idx="0">
                <c:v>_x0005_ Pre </c:v>
              </c:pt>
              <c:pt idx="1">
                <c:v>_x0005_ Post</c:v>
              </c:pt>
              <c:pt idx="2">
                <c:v>	 Followup</c:v>
              </c:pt>
            </c:strLit>
          </c:cat>
          <c:val>
            <c:numRef>
              <c:f>Sheet1!$Q$3:$S$3</c:f>
              <c:numCache>
                <c:formatCode>General</c:formatCode>
                <c:ptCount val="3"/>
                <c:pt idx="0">
                  <c:v>16</c:v>
                </c:pt>
                <c:pt idx="1">
                  <c:v>16</c:v>
                </c:pt>
                <c:pt idx="2">
                  <c:v>14</c:v>
                </c:pt>
              </c:numCache>
            </c:numRef>
          </c:val>
          <c:smooth val="0"/>
        </c:ser>
        <c:ser>
          <c:idx val="2"/>
          <c:order val="2"/>
          <c:spPr>
            <a:ln w="6350" cmpd="sng">
              <a:solidFill>
                <a:srgbClr val="008000"/>
              </a:solidFill>
            </a:ln>
          </c:spPr>
          <c:marker>
            <c:symbol val="none"/>
          </c:marker>
          <c:cat>
            <c:strLit>
              <c:ptCount val="3"/>
              <c:pt idx="0">
                <c:v>_x0005_ Pre </c:v>
              </c:pt>
              <c:pt idx="1">
                <c:v>_x0005_ Post</c:v>
              </c:pt>
              <c:pt idx="2">
                <c:v>	 Followup</c:v>
              </c:pt>
            </c:strLit>
          </c:cat>
          <c:val>
            <c:numRef>
              <c:f>Sheet1!$Q$4:$S$4</c:f>
              <c:numCache>
                <c:formatCode>General</c:formatCode>
                <c:ptCount val="3"/>
                <c:pt idx="0">
                  <c:v>22</c:v>
                </c:pt>
                <c:pt idx="1">
                  <c:v>22</c:v>
                </c:pt>
                <c:pt idx="2">
                  <c:v>20</c:v>
                </c:pt>
              </c:numCache>
            </c:numRef>
          </c:val>
          <c:smooth val="0"/>
        </c:ser>
        <c:ser>
          <c:idx val="3"/>
          <c:order val="3"/>
          <c:spPr>
            <a:ln w="6350" cmpd="sng">
              <a:solidFill>
                <a:srgbClr val="008000"/>
              </a:solidFill>
            </a:ln>
          </c:spPr>
          <c:marker>
            <c:symbol val="none"/>
          </c:marker>
          <c:cat>
            <c:strLit>
              <c:ptCount val="3"/>
              <c:pt idx="0">
                <c:v>_x0005_ Pre </c:v>
              </c:pt>
              <c:pt idx="1">
                <c:v>_x0005_ Post</c:v>
              </c:pt>
              <c:pt idx="2">
                <c:v>	 Followup</c:v>
              </c:pt>
            </c:strLit>
          </c:cat>
          <c:val>
            <c:numRef>
              <c:f>Sheet1!$Q$5:$S$5</c:f>
              <c:numCache>
                <c:formatCode>General</c:formatCode>
                <c:ptCount val="3"/>
                <c:pt idx="0">
                  <c:v>16</c:v>
                </c:pt>
                <c:pt idx="1">
                  <c:v>16</c:v>
                </c:pt>
              </c:numCache>
            </c:numRef>
          </c:val>
          <c:smooth val="0"/>
        </c:ser>
        <c:ser>
          <c:idx val="4"/>
          <c:order val="4"/>
          <c:spPr>
            <a:ln w="6350" cmpd="sng">
              <a:solidFill>
                <a:srgbClr val="0000FF"/>
              </a:solidFill>
            </a:ln>
          </c:spPr>
          <c:marker>
            <c:symbol val="none"/>
          </c:marker>
          <c:cat>
            <c:strLit>
              <c:ptCount val="3"/>
              <c:pt idx="0">
                <c:v>_x0005_ Pre </c:v>
              </c:pt>
              <c:pt idx="1">
                <c:v>_x0005_ Post</c:v>
              </c:pt>
              <c:pt idx="2">
                <c:v>	 Followup</c:v>
              </c:pt>
            </c:strLit>
          </c:cat>
          <c:val>
            <c:numRef>
              <c:f>Sheet1!$Q$6:$S$6</c:f>
              <c:numCache>
                <c:formatCode>General</c:formatCode>
                <c:ptCount val="3"/>
                <c:pt idx="0">
                  <c:v>16</c:v>
                </c:pt>
                <c:pt idx="1">
                  <c:v>17</c:v>
                </c:pt>
                <c:pt idx="2">
                  <c:v>16</c:v>
                </c:pt>
              </c:numCache>
            </c:numRef>
          </c:val>
          <c:smooth val="0"/>
        </c:ser>
        <c:ser>
          <c:idx val="5"/>
          <c:order val="5"/>
          <c:spPr>
            <a:ln w="6350" cmpd="sng">
              <a:solidFill>
                <a:srgbClr val="008000"/>
              </a:solidFill>
            </a:ln>
          </c:spPr>
          <c:marker>
            <c:symbol val="none"/>
          </c:marker>
          <c:cat>
            <c:strLit>
              <c:ptCount val="3"/>
              <c:pt idx="0">
                <c:v>_x0005_ Pre </c:v>
              </c:pt>
              <c:pt idx="1">
                <c:v>_x0005_ Post</c:v>
              </c:pt>
              <c:pt idx="2">
                <c:v>	 Followup</c:v>
              </c:pt>
            </c:strLit>
          </c:cat>
          <c:val>
            <c:numRef>
              <c:f>Sheet1!$Q$7:$S$7</c:f>
              <c:numCache>
                <c:formatCode>General</c:formatCode>
                <c:ptCount val="3"/>
                <c:pt idx="0">
                  <c:v>19</c:v>
                </c:pt>
                <c:pt idx="1">
                  <c:v>14</c:v>
                </c:pt>
                <c:pt idx="2">
                  <c:v>15</c:v>
                </c:pt>
              </c:numCache>
            </c:numRef>
          </c:val>
          <c:smooth val="0"/>
        </c:ser>
        <c:ser>
          <c:idx val="6"/>
          <c:order val="6"/>
          <c:spPr>
            <a:ln w="6350" cmpd="sng">
              <a:solidFill>
                <a:srgbClr val="0000FF"/>
              </a:solidFill>
            </a:ln>
          </c:spPr>
          <c:marker>
            <c:symbol val="none"/>
          </c:marker>
          <c:cat>
            <c:strLit>
              <c:ptCount val="3"/>
              <c:pt idx="0">
                <c:v>_x0005_ Pre </c:v>
              </c:pt>
              <c:pt idx="1">
                <c:v>_x0005_ Post</c:v>
              </c:pt>
              <c:pt idx="2">
                <c:v>	 Followup</c:v>
              </c:pt>
            </c:strLit>
          </c:cat>
          <c:val>
            <c:numRef>
              <c:f>Sheet1!$Q$8:$S$8</c:f>
              <c:numCache>
                <c:formatCode>General</c:formatCode>
                <c:ptCount val="3"/>
                <c:pt idx="0">
                  <c:v>23</c:v>
                </c:pt>
                <c:pt idx="1">
                  <c:v>26</c:v>
                </c:pt>
                <c:pt idx="2">
                  <c:v>27</c:v>
                </c:pt>
              </c:numCache>
            </c:numRef>
          </c:val>
          <c:smooth val="0"/>
        </c:ser>
        <c:ser>
          <c:idx val="7"/>
          <c:order val="7"/>
          <c:spPr>
            <a:ln w="6350" cmpd="sng">
              <a:solidFill>
                <a:srgbClr val="008000"/>
              </a:solidFill>
            </a:ln>
          </c:spPr>
          <c:marker>
            <c:symbol val="none"/>
          </c:marker>
          <c:cat>
            <c:strLit>
              <c:ptCount val="3"/>
              <c:pt idx="0">
                <c:v>_x0005_ Pre </c:v>
              </c:pt>
              <c:pt idx="1">
                <c:v>_x0005_ Post</c:v>
              </c:pt>
              <c:pt idx="2">
                <c:v>	 Followup</c:v>
              </c:pt>
            </c:strLit>
          </c:cat>
          <c:val>
            <c:numRef>
              <c:f>Sheet1!$Q$9:$S$9</c:f>
              <c:numCache>
                <c:formatCode>General</c:formatCode>
                <c:ptCount val="3"/>
                <c:pt idx="0">
                  <c:v>21</c:v>
                </c:pt>
                <c:pt idx="1">
                  <c:v>18</c:v>
                </c:pt>
                <c:pt idx="2">
                  <c:v>17</c:v>
                </c:pt>
              </c:numCache>
            </c:numRef>
          </c:val>
          <c:smooth val="0"/>
        </c:ser>
        <c:ser>
          <c:idx val="8"/>
          <c:order val="8"/>
          <c:spPr>
            <a:ln w="6350" cmpd="sng">
              <a:solidFill>
                <a:srgbClr val="0000FF"/>
              </a:solidFill>
            </a:ln>
          </c:spPr>
          <c:marker>
            <c:symbol val="none"/>
          </c:marker>
          <c:cat>
            <c:strLit>
              <c:ptCount val="3"/>
              <c:pt idx="0">
                <c:v>_x0005_ Pre </c:v>
              </c:pt>
              <c:pt idx="1">
                <c:v>_x0005_ Post</c:v>
              </c:pt>
              <c:pt idx="2">
                <c:v>	 Followup</c:v>
              </c:pt>
            </c:strLit>
          </c:cat>
          <c:val>
            <c:numRef>
              <c:f>Sheet1!$Q$10:$S$10</c:f>
              <c:numCache>
                <c:formatCode>General</c:formatCode>
                <c:ptCount val="3"/>
                <c:pt idx="0">
                  <c:v>13</c:v>
                </c:pt>
                <c:pt idx="1">
                  <c:v>15</c:v>
                </c:pt>
                <c:pt idx="2">
                  <c:v>14</c:v>
                </c:pt>
              </c:numCache>
            </c:numRef>
          </c:val>
          <c:smooth val="0"/>
        </c:ser>
        <c:ser>
          <c:idx val="9"/>
          <c:order val="9"/>
          <c:spPr>
            <a:ln w="6350" cmpd="sng">
              <a:solidFill>
                <a:srgbClr val="008000"/>
              </a:solidFill>
            </a:ln>
          </c:spPr>
          <c:marker>
            <c:symbol val="none"/>
          </c:marker>
          <c:cat>
            <c:strLit>
              <c:ptCount val="3"/>
              <c:pt idx="0">
                <c:v>_x0005_ Pre </c:v>
              </c:pt>
              <c:pt idx="1">
                <c:v>_x0005_ Post</c:v>
              </c:pt>
              <c:pt idx="2">
                <c:v>	 Followup</c:v>
              </c:pt>
            </c:strLit>
          </c:cat>
          <c:val>
            <c:numRef>
              <c:f>Sheet1!$Q$11:$S$11</c:f>
              <c:numCache>
                <c:formatCode>General</c:formatCode>
                <c:ptCount val="3"/>
                <c:pt idx="0">
                  <c:v>16</c:v>
                </c:pt>
                <c:pt idx="1">
                  <c:v>14</c:v>
                </c:pt>
                <c:pt idx="2">
                  <c:v>12</c:v>
                </c:pt>
              </c:numCache>
            </c:numRef>
          </c:val>
          <c:smooth val="0"/>
        </c:ser>
        <c:ser>
          <c:idx val="10"/>
          <c:order val="10"/>
          <c:spPr>
            <a:ln>
              <a:solidFill>
                <a:srgbClr val="FF0000"/>
              </a:solidFill>
            </a:ln>
          </c:spPr>
          <c:marker>
            <c:symbol val="none"/>
          </c:marker>
          <c:cat>
            <c:strLit>
              <c:ptCount val="3"/>
              <c:pt idx="0">
                <c:v>_x0005_ Pre </c:v>
              </c:pt>
              <c:pt idx="1">
                <c:v>_x0005_ Post</c:v>
              </c:pt>
              <c:pt idx="2">
                <c:v>	 Followup</c:v>
              </c:pt>
            </c:strLit>
          </c:cat>
          <c:val>
            <c:numRef>
              <c:f>Sheet1!$Q$12:$S$12</c:f>
              <c:numCache>
                <c:formatCode>General</c:formatCode>
                <c:ptCount val="3"/>
                <c:pt idx="0">
                  <c:v>18.25</c:v>
                </c:pt>
                <c:pt idx="1">
                  <c:v>17.75</c:v>
                </c:pt>
                <c:pt idx="2">
                  <c:v>16.875</c:v>
                </c:pt>
              </c:numCache>
            </c:numRef>
          </c:val>
          <c:smooth val="0"/>
        </c:ser>
        <c:dLbls>
          <c:showLegendKey val="0"/>
          <c:showVal val="0"/>
          <c:showCatName val="0"/>
          <c:showSerName val="0"/>
          <c:showPercent val="0"/>
          <c:showBubbleSize val="0"/>
        </c:dLbls>
        <c:marker val="1"/>
        <c:smooth val="0"/>
        <c:axId val="36357248"/>
        <c:axId val="36358784"/>
      </c:lineChart>
      <c:catAx>
        <c:axId val="36357248"/>
        <c:scaling>
          <c:orientation val="minMax"/>
        </c:scaling>
        <c:delete val="0"/>
        <c:axPos val="b"/>
        <c:majorTickMark val="out"/>
        <c:minorTickMark val="none"/>
        <c:tickLblPos val="nextTo"/>
        <c:txPr>
          <a:bodyPr anchor="ctr" anchorCtr="0"/>
          <a:lstStyle/>
          <a:p>
            <a:pPr algn="ctr">
              <a:defRPr/>
            </a:pPr>
            <a:endParaRPr lang="en-US"/>
          </a:p>
        </c:txPr>
        <c:crossAx val="36358784"/>
        <c:crossesAt val="0"/>
        <c:auto val="0"/>
        <c:lblAlgn val="ctr"/>
        <c:lblOffset val="100"/>
        <c:noMultiLvlLbl val="0"/>
      </c:catAx>
      <c:valAx>
        <c:axId val="36358784"/>
        <c:scaling>
          <c:orientation val="minMax"/>
          <c:max val="30"/>
          <c:min val="10"/>
        </c:scaling>
        <c:delete val="0"/>
        <c:axPos val="l"/>
        <c:majorGridlines/>
        <c:numFmt formatCode="General" sourceLinked="1"/>
        <c:majorTickMark val="out"/>
        <c:minorTickMark val="none"/>
        <c:tickLblPos val="nextTo"/>
        <c:crossAx val="36357248"/>
        <c:crosses val="autoZero"/>
        <c:crossBetween val="between"/>
        <c:majorUnit val="5"/>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b="0">
                <a:latin typeface="Britannic Bold"/>
                <a:cs typeface="Britannic Bold"/>
              </a:defRPr>
            </a:pPr>
            <a:r>
              <a:rPr lang="en-US" sz="2400" b="0">
                <a:latin typeface="Britannic Bold"/>
                <a:cs typeface="Britannic Bold"/>
              </a:rPr>
              <a:t>IRI</a:t>
            </a:r>
            <a:r>
              <a:rPr lang="en-US" sz="2400" b="0" baseline="0">
                <a:latin typeface="Britannic Bold"/>
                <a:cs typeface="Britannic Bold"/>
              </a:rPr>
              <a:t> Emp. Con.</a:t>
            </a:r>
            <a:endParaRPr lang="en-US" sz="2400" b="0">
              <a:latin typeface="Britannic Bold"/>
              <a:cs typeface="Britannic Bold"/>
            </a:endParaRPr>
          </a:p>
        </c:rich>
      </c:tx>
      <c:layout>
        <c:manualLayout>
          <c:xMode val="edge"/>
          <c:yMode val="edge"/>
          <c:x val="0.42001577767465897"/>
          <c:y val="1.57272571632548E-2"/>
        </c:manualLayout>
      </c:layout>
      <c:overlay val="0"/>
    </c:title>
    <c:autoTitleDeleted val="0"/>
    <c:plotArea>
      <c:layout/>
      <c:lineChart>
        <c:grouping val="standard"/>
        <c:varyColors val="0"/>
        <c:ser>
          <c:idx val="0"/>
          <c:order val="0"/>
          <c:spPr>
            <a:ln w="6350" cmpd="sng"/>
          </c:spPr>
          <c:marker>
            <c:symbol val="none"/>
          </c:marker>
          <c:cat>
            <c:strLit>
              <c:ptCount val="3"/>
              <c:pt idx="0">
                <c:v>_x0005_ Pre </c:v>
              </c:pt>
              <c:pt idx="1">
                <c:v>_x0005_ Post</c:v>
              </c:pt>
              <c:pt idx="2">
                <c:v>	 Followup</c:v>
              </c:pt>
            </c:strLit>
          </c:cat>
          <c:val>
            <c:numRef>
              <c:f>Sheet1!$T$2:$V$2</c:f>
              <c:numCache>
                <c:formatCode>General</c:formatCode>
                <c:ptCount val="3"/>
                <c:pt idx="0">
                  <c:v>19</c:v>
                </c:pt>
                <c:pt idx="1">
                  <c:v>16</c:v>
                </c:pt>
              </c:numCache>
            </c:numRef>
          </c:val>
          <c:smooth val="0"/>
        </c:ser>
        <c:ser>
          <c:idx val="1"/>
          <c:order val="1"/>
          <c:spPr>
            <a:ln w="6350" cmpd="sng">
              <a:solidFill>
                <a:srgbClr val="008000"/>
              </a:solidFill>
            </a:ln>
          </c:spPr>
          <c:marker>
            <c:symbol val="none"/>
          </c:marker>
          <c:cat>
            <c:strLit>
              <c:ptCount val="3"/>
              <c:pt idx="0">
                <c:v>_x0005_ Pre </c:v>
              </c:pt>
              <c:pt idx="1">
                <c:v>_x0005_ Post</c:v>
              </c:pt>
              <c:pt idx="2">
                <c:v>	 Followup</c:v>
              </c:pt>
            </c:strLit>
          </c:cat>
          <c:val>
            <c:numRef>
              <c:f>Sheet1!$T$3:$V$3</c:f>
              <c:numCache>
                <c:formatCode>General</c:formatCode>
                <c:ptCount val="3"/>
                <c:pt idx="0">
                  <c:v>25</c:v>
                </c:pt>
                <c:pt idx="1">
                  <c:v>26</c:v>
                </c:pt>
                <c:pt idx="2">
                  <c:v>23</c:v>
                </c:pt>
              </c:numCache>
            </c:numRef>
          </c:val>
          <c:smooth val="0"/>
        </c:ser>
        <c:ser>
          <c:idx val="2"/>
          <c:order val="2"/>
          <c:spPr>
            <a:ln w="6350" cmpd="sng">
              <a:solidFill>
                <a:srgbClr val="0000FF"/>
              </a:solidFill>
            </a:ln>
          </c:spPr>
          <c:marker>
            <c:symbol val="none"/>
          </c:marker>
          <c:cat>
            <c:strLit>
              <c:ptCount val="3"/>
              <c:pt idx="0">
                <c:v>_x0005_ Pre </c:v>
              </c:pt>
              <c:pt idx="1">
                <c:v>_x0005_ Post</c:v>
              </c:pt>
              <c:pt idx="2">
                <c:v>	 Followup</c:v>
              </c:pt>
            </c:strLit>
          </c:cat>
          <c:val>
            <c:numRef>
              <c:f>Sheet1!$T$4:$V$4</c:f>
              <c:numCache>
                <c:formatCode>General</c:formatCode>
                <c:ptCount val="3"/>
                <c:pt idx="0">
                  <c:v>27</c:v>
                </c:pt>
                <c:pt idx="1">
                  <c:v>29</c:v>
                </c:pt>
                <c:pt idx="2">
                  <c:v>28</c:v>
                </c:pt>
              </c:numCache>
            </c:numRef>
          </c:val>
          <c:smooth val="0"/>
        </c:ser>
        <c:ser>
          <c:idx val="3"/>
          <c:order val="3"/>
          <c:spPr>
            <a:ln w="6350" cmpd="sng"/>
          </c:spPr>
          <c:marker>
            <c:symbol val="none"/>
          </c:marker>
          <c:cat>
            <c:strLit>
              <c:ptCount val="3"/>
              <c:pt idx="0">
                <c:v>_x0005_ Pre </c:v>
              </c:pt>
              <c:pt idx="1">
                <c:v>_x0005_ Post</c:v>
              </c:pt>
              <c:pt idx="2">
                <c:v>	 Followup</c:v>
              </c:pt>
            </c:strLit>
          </c:cat>
          <c:val>
            <c:numRef>
              <c:f>Sheet1!$T$5:$V$5</c:f>
              <c:numCache>
                <c:formatCode>General</c:formatCode>
                <c:ptCount val="3"/>
                <c:pt idx="0">
                  <c:v>28</c:v>
                </c:pt>
                <c:pt idx="1">
                  <c:v>29</c:v>
                </c:pt>
              </c:numCache>
            </c:numRef>
          </c:val>
          <c:smooth val="0"/>
        </c:ser>
        <c:ser>
          <c:idx val="4"/>
          <c:order val="4"/>
          <c:spPr>
            <a:ln w="6350" cmpd="sng">
              <a:solidFill>
                <a:srgbClr val="008000"/>
              </a:solidFill>
            </a:ln>
          </c:spPr>
          <c:marker>
            <c:symbol val="none"/>
          </c:marker>
          <c:dPt>
            <c:idx val="2"/>
            <c:bubble3D val="0"/>
          </c:dPt>
          <c:cat>
            <c:strLit>
              <c:ptCount val="3"/>
              <c:pt idx="0">
                <c:v>_x0005_ Pre </c:v>
              </c:pt>
              <c:pt idx="1">
                <c:v>_x0005_ Post</c:v>
              </c:pt>
              <c:pt idx="2">
                <c:v>	 Followup</c:v>
              </c:pt>
            </c:strLit>
          </c:cat>
          <c:val>
            <c:numRef>
              <c:f>Sheet1!$T$6:$V$6</c:f>
              <c:numCache>
                <c:formatCode>General</c:formatCode>
                <c:ptCount val="3"/>
                <c:pt idx="0">
                  <c:v>31</c:v>
                </c:pt>
                <c:pt idx="1">
                  <c:v>32</c:v>
                </c:pt>
                <c:pt idx="2">
                  <c:v>28</c:v>
                </c:pt>
              </c:numCache>
            </c:numRef>
          </c:val>
          <c:smooth val="0"/>
        </c:ser>
        <c:ser>
          <c:idx val="5"/>
          <c:order val="5"/>
          <c:spPr>
            <a:ln w="6350" cmpd="sng">
              <a:solidFill>
                <a:srgbClr val="008000"/>
              </a:solidFill>
            </a:ln>
          </c:spPr>
          <c:marker>
            <c:symbol val="none"/>
          </c:marker>
          <c:cat>
            <c:strLit>
              <c:ptCount val="3"/>
              <c:pt idx="0">
                <c:v>_x0005_ Pre </c:v>
              </c:pt>
              <c:pt idx="1">
                <c:v>_x0005_ Post</c:v>
              </c:pt>
              <c:pt idx="2">
                <c:v>	 Followup</c:v>
              </c:pt>
            </c:strLit>
          </c:cat>
          <c:val>
            <c:numRef>
              <c:f>Sheet1!$T$7:$V$7</c:f>
              <c:numCache>
                <c:formatCode>General</c:formatCode>
                <c:ptCount val="3"/>
                <c:pt idx="0">
                  <c:v>29</c:v>
                </c:pt>
                <c:pt idx="1">
                  <c:v>30</c:v>
                </c:pt>
                <c:pt idx="2">
                  <c:v>27</c:v>
                </c:pt>
              </c:numCache>
            </c:numRef>
          </c:val>
          <c:smooth val="0"/>
        </c:ser>
        <c:ser>
          <c:idx val="6"/>
          <c:order val="6"/>
          <c:spPr>
            <a:ln w="6350" cmpd="sng">
              <a:solidFill>
                <a:srgbClr val="0000FF"/>
              </a:solidFill>
            </a:ln>
          </c:spPr>
          <c:marker>
            <c:symbol val="none"/>
          </c:marker>
          <c:cat>
            <c:strLit>
              <c:ptCount val="3"/>
              <c:pt idx="0">
                <c:v>_x0005_ Pre </c:v>
              </c:pt>
              <c:pt idx="1">
                <c:v>_x0005_ Post</c:v>
              </c:pt>
              <c:pt idx="2">
                <c:v>	 Followup</c:v>
              </c:pt>
            </c:strLit>
          </c:cat>
          <c:val>
            <c:numRef>
              <c:f>Sheet1!$T$8:$V$8</c:f>
              <c:numCache>
                <c:formatCode>General</c:formatCode>
                <c:ptCount val="3"/>
                <c:pt idx="0">
                  <c:v>34</c:v>
                </c:pt>
                <c:pt idx="1">
                  <c:v>35</c:v>
                </c:pt>
                <c:pt idx="2">
                  <c:v>35</c:v>
                </c:pt>
              </c:numCache>
            </c:numRef>
          </c:val>
          <c:smooth val="0"/>
        </c:ser>
        <c:ser>
          <c:idx val="7"/>
          <c:order val="7"/>
          <c:spPr>
            <a:ln w="6350" cmpd="sng">
              <a:solidFill>
                <a:srgbClr val="0000FF"/>
              </a:solidFill>
            </a:ln>
          </c:spPr>
          <c:marker>
            <c:symbol val="none"/>
          </c:marker>
          <c:cat>
            <c:strLit>
              <c:ptCount val="3"/>
              <c:pt idx="0">
                <c:v>_x0005_ Pre </c:v>
              </c:pt>
              <c:pt idx="1">
                <c:v>_x0005_ Post</c:v>
              </c:pt>
              <c:pt idx="2">
                <c:v>	 Followup</c:v>
              </c:pt>
            </c:strLit>
          </c:cat>
          <c:val>
            <c:numRef>
              <c:f>Sheet1!$T$9:$V$9</c:f>
              <c:numCache>
                <c:formatCode>General</c:formatCode>
                <c:ptCount val="3"/>
                <c:pt idx="0">
                  <c:v>27</c:v>
                </c:pt>
                <c:pt idx="1">
                  <c:v>27</c:v>
                </c:pt>
                <c:pt idx="2">
                  <c:v>28</c:v>
                </c:pt>
              </c:numCache>
            </c:numRef>
          </c:val>
          <c:smooth val="0"/>
        </c:ser>
        <c:ser>
          <c:idx val="8"/>
          <c:order val="8"/>
          <c:spPr>
            <a:ln w="6350" cmpd="sng">
              <a:solidFill>
                <a:srgbClr val="008000"/>
              </a:solidFill>
            </a:ln>
          </c:spPr>
          <c:marker>
            <c:symbol val="none"/>
          </c:marker>
          <c:cat>
            <c:strLit>
              <c:ptCount val="3"/>
              <c:pt idx="0">
                <c:v>_x0005_ Pre </c:v>
              </c:pt>
              <c:pt idx="1">
                <c:v>_x0005_ Post</c:v>
              </c:pt>
              <c:pt idx="2">
                <c:v>	 Followup</c:v>
              </c:pt>
            </c:strLit>
          </c:cat>
          <c:val>
            <c:numRef>
              <c:f>Sheet1!$T$10:$V$10</c:f>
              <c:numCache>
                <c:formatCode>General</c:formatCode>
                <c:ptCount val="3"/>
                <c:pt idx="0">
                  <c:v>28</c:v>
                </c:pt>
                <c:pt idx="1">
                  <c:v>29</c:v>
                </c:pt>
                <c:pt idx="2">
                  <c:v>28</c:v>
                </c:pt>
              </c:numCache>
            </c:numRef>
          </c:val>
          <c:smooth val="0"/>
        </c:ser>
        <c:ser>
          <c:idx val="9"/>
          <c:order val="9"/>
          <c:spPr>
            <a:ln w="6350" cmpd="sng">
              <a:solidFill>
                <a:srgbClr val="008000"/>
              </a:solidFill>
            </a:ln>
          </c:spPr>
          <c:marker>
            <c:symbol val="none"/>
          </c:marker>
          <c:cat>
            <c:strLit>
              <c:ptCount val="3"/>
              <c:pt idx="0">
                <c:v>_x0005_ Pre </c:v>
              </c:pt>
              <c:pt idx="1">
                <c:v>_x0005_ Post</c:v>
              </c:pt>
              <c:pt idx="2">
                <c:v>	 Followup</c:v>
              </c:pt>
            </c:strLit>
          </c:cat>
          <c:val>
            <c:numRef>
              <c:f>Sheet1!$T$11:$V$11</c:f>
              <c:numCache>
                <c:formatCode>General</c:formatCode>
                <c:ptCount val="3"/>
                <c:pt idx="0">
                  <c:v>31</c:v>
                </c:pt>
                <c:pt idx="1">
                  <c:v>32</c:v>
                </c:pt>
                <c:pt idx="2">
                  <c:v>31</c:v>
                </c:pt>
              </c:numCache>
            </c:numRef>
          </c:val>
          <c:smooth val="0"/>
        </c:ser>
        <c:ser>
          <c:idx val="10"/>
          <c:order val="10"/>
          <c:spPr>
            <a:ln>
              <a:solidFill>
                <a:srgbClr val="FF0000"/>
              </a:solidFill>
            </a:ln>
          </c:spPr>
          <c:marker>
            <c:symbol val="none"/>
          </c:marker>
          <c:cat>
            <c:strLit>
              <c:ptCount val="3"/>
              <c:pt idx="0">
                <c:v>_x0005_ Pre </c:v>
              </c:pt>
              <c:pt idx="1">
                <c:v>_x0005_ Post</c:v>
              </c:pt>
              <c:pt idx="2">
                <c:v>	 Followup</c:v>
              </c:pt>
            </c:strLit>
          </c:cat>
          <c:val>
            <c:numRef>
              <c:f>Sheet1!$T$12:$V$12</c:f>
              <c:numCache>
                <c:formatCode>General</c:formatCode>
                <c:ptCount val="3"/>
                <c:pt idx="0">
                  <c:v>29</c:v>
                </c:pt>
                <c:pt idx="1">
                  <c:v>30</c:v>
                </c:pt>
                <c:pt idx="2">
                  <c:v>28.5</c:v>
                </c:pt>
              </c:numCache>
            </c:numRef>
          </c:val>
          <c:smooth val="0"/>
        </c:ser>
        <c:dLbls>
          <c:showLegendKey val="0"/>
          <c:showVal val="0"/>
          <c:showCatName val="0"/>
          <c:showSerName val="0"/>
          <c:showPercent val="0"/>
          <c:showBubbleSize val="0"/>
        </c:dLbls>
        <c:marker val="1"/>
        <c:smooth val="0"/>
        <c:axId val="36299520"/>
        <c:axId val="36301056"/>
      </c:lineChart>
      <c:catAx>
        <c:axId val="36299520"/>
        <c:scaling>
          <c:orientation val="minMax"/>
        </c:scaling>
        <c:delete val="0"/>
        <c:axPos val="b"/>
        <c:majorTickMark val="out"/>
        <c:minorTickMark val="none"/>
        <c:tickLblPos val="nextTo"/>
        <c:txPr>
          <a:bodyPr anchor="ctr"/>
          <a:lstStyle/>
          <a:p>
            <a:pPr algn="ctr">
              <a:defRPr/>
            </a:pPr>
            <a:endParaRPr lang="en-US"/>
          </a:p>
        </c:txPr>
        <c:crossAx val="36301056"/>
        <c:crossesAt val="0"/>
        <c:auto val="1"/>
        <c:lblAlgn val="ctr"/>
        <c:lblOffset val="100"/>
        <c:noMultiLvlLbl val="0"/>
      </c:catAx>
      <c:valAx>
        <c:axId val="36301056"/>
        <c:scaling>
          <c:orientation val="minMax"/>
          <c:max val="40"/>
          <c:min val="20"/>
        </c:scaling>
        <c:delete val="0"/>
        <c:axPos val="l"/>
        <c:majorGridlines/>
        <c:numFmt formatCode="General" sourceLinked="1"/>
        <c:majorTickMark val="out"/>
        <c:minorTickMark val="none"/>
        <c:tickLblPos val="nextTo"/>
        <c:crossAx val="36299520"/>
        <c:crosses val="autoZero"/>
        <c:crossBetween val="between"/>
        <c:majorUnit val="5"/>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latin typeface="Britannic Bold"/>
                <a:cs typeface="Britannic Bold"/>
              </a:defRPr>
            </a:pPr>
            <a:r>
              <a:rPr lang="en-US" sz="2400">
                <a:latin typeface="Britannic Bold"/>
                <a:cs typeface="Britannic Bold"/>
              </a:rPr>
              <a:t>AAQ-II</a:t>
            </a:r>
          </a:p>
        </c:rich>
      </c:tx>
      <c:layout/>
      <c:overlay val="0"/>
    </c:title>
    <c:autoTitleDeleted val="0"/>
    <c:plotArea>
      <c:layout/>
      <c:lineChart>
        <c:grouping val="standard"/>
        <c:varyColors val="0"/>
        <c:ser>
          <c:idx val="0"/>
          <c:order val="0"/>
          <c:spPr>
            <a:ln w="6350" cmpd="sng"/>
          </c:spPr>
          <c:marker>
            <c:symbol val="none"/>
          </c:marker>
          <c:cat>
            <c:strLit>
              <c:ptCount val="3"/>
              <c:pt idx="0">
                <c:v>_x0005_ Pre </c:v>
              </c:pt>
              <c:pt idx="1">
                <c:v>_x0005_ Post</c:v>
              </c:pt>
              <c:pt idx="2">
                <c:v>	 Followup</c:v>
              </c:pt>
            </c:strLit>
          </c:cat>
          <c:val>
            <c:numRef>
              <c:f>Sheet1!$W$2:$Y$2</c:f>
              <c:numCache>
                <c:formatCode>General</c:formatCode>
                <c:ptCount val="3"/>
                <c:pt idx="0">
                  <c:v>18</c:v>
                </c:pt>
                <c:pt idx="1">
                  <c:v>21</c:v>
                </c:pt>
              </c:numCache>
            </c:numRef>
          </c:val>
          <c:smooth val="0"/>
        </c:ser>
        <c:ser>
          <c:idx val="1"/>
          <c:order val="1"/>
          <c:spPr>
            <a:ln w="6350" cmpd="sng">
              <a:solidFill>
                <a:srgbClr val="008000"/>
              </a:solidFill>
            </a:ln>
          </c:spPr>
          <c:marker>
            <c:symbol val="none"/>
          </c:marker>
          <c:cat>
            <c:strLit>
              <c:ptCount val="3"/>
              <c:pt idx="0">
                <c:v>_x0005_ Pre </c:v>
              </c:pt>
              <c:pt idx="1">
                <c:v>_x0005_ Post</c:v>
              </c:pt>
              <c:pt idx="2">
                <c:v>	 Followup</c:v>
              </c:pt>
            </c:strLit>
          </c:cat>
          <c:val>
            <c:numRef>
              <c:f>Sheet1!$W$3:$Y$3</c:f>
              <c:numCache>
                <c:formatCode>General</c:formatCode>
                <c:ptCount val="3"/>
                <c:pt idx="0">
                  <c:v>23</c:v>
                </c:pt>
                <c:pt idx="1">
                  <c:v>24</c:v>
                </c:pt>
                <c:pt idx="2">
                  <c:v>16</c:v>
                </c:pt>
              </c:numCache>
            </c:numRef>
          </c:val>
          <c:smooth val="0"/>
        </c:ser>
        <c:ser>
          <c:idx val="2"/>
          <c:order val="2"/>
          <c:spPr>
            <a:ln w="6350" cmpd="sng">
              <a:solidFill>
                <a:srgbClr val="008000"/>
              </a:solidFill>
            </a:ln>
          </c:spPr>
          <c:marker>
            <c:symbol val="none"/>
          </c:marker>
          <c:cat>
            <c:strLit>
              <c:ptCount val="3"/>
              <c:pt idx="0">
                <c:v>_x0005_ Pre </c:v>
              </c:pt>
              <c:pt idx="1">
                <c:v>_x0005_ Post</c:v>
              </c:pt>
              <c:pt idx="2">
                <c:v>	 Followup</c:v>
              </c:pt>
            </c:strLit>
          </c:cat>
          <c:val>
            <c:numRef>
              <c:f>Sheet1!$W$4:$Y$4</c:f>
              <c:numCache>
                <c:formatCode>General</c:formatCode>
                <c:ptCount val="3"/>
                <c:pt idx="0">
                  <c:v>19</c:v>
                </c:pt>
                <c:pt idx="1">
                  <c:v>18</c:v>
                </c:pt>
                <c:pt idx="2">
                  <c:v>14</c:v>
                </c:pt>
              </c:numCache>
            </c:numRef>
          </c:val>
          <c:smooth val="0"/>
        </c:ser>
        <c:ser>
          <c:idx val="3"/>
          <c:order val="3"/>
          <c:spPr>
            <a:ln w="6350" cmpd="sng">
              <a:solidFill>
                <a:srgbClr val="008000"/>
              </a:solidFill>
            </a:ln>
          </c:spPr>
          <c:marker>
            <c:symbol val="none"/>
          </c:marker>
          <c:cat>
            <c:strLit>
              <c:ptCount val="3"/>
              <c:pt idx="0">
                <c:v>_x0005_ Pre </c:v>
              </c:pt>
              <c:pt idx="1">
                <c:v>_x0005_ Post</c:v>
              </c:pt>
              <c:pt idx="2">
                <c:v>	 Followup</c:v>
              </c:pt>
            </c:strLit>
          </c:cat>
          <c:val>
            <c:numRef>
              <c:f>Sheet1!$W$5:$Y$5</c:f>
              <c:numCache>
                <c:formatCode>General</c:formatCode>
                <c:ptCount val="3"/>
                <c:pt idx="0">
                  <c:v>32</c:v>
                </c:pt>
                <c:pt idx="1">
                  <c:v>30</c:v>
                </c:pt>
              </c:numCache>
            </c:numRef>
          </c:val>
          <c:smooth val="0"/>
        </c:ser>
        <c:ser>
          <c:idx val="4"/>
          <c:order val="4"/>
          <c:spPr>
            <a:ln w="6350" cmpd="sng">
              <a:solidFill>
                <a:srgbClr val="008000"/>
              </a:solidFill>
            </a:ln>
          </c:spPr>
          <c:marker>
            <c:symbol val="none"/>
          </c:marker>
          <c:dPt>
            <c:idx val="1"/>
            <c:bubble3D val="0"/>
          </c:dPt>
          <c:cat>
            <c:strLit>
              <c:ptCount val="3"/>
              <c:pt idx="0">
                <c:v>_x0005_ Pre </c:v>
              </c:pt>
              <c:pt idx="1">
                <c:v>_x0005_ Post</c:v>
              </c:pt>
              <c:pt idx="2">
                <c:v>	 Followup</c:v>
              </c:pt>
            </c:strLit>
          </c:cat>
          <c:val>
            <c:numRef>
              <c:f>Sheet1!$W$6:$Y$6</c:f>
              <c:numCache>
                <c:formatCode>General</c:formatCode>
                <c:ptCount val="3"/>
                <c:pt idx="0">
                  <c:v>18</c:v>
                </c:pt>
                <c:pt idx="1">
                  <c:v>21</c:v>
                </c:pt>
                <c:pt idx="2">
                  <c:v>17</c:v>
                </c:pt>
              </c:numCache>
            </c:numRef>
          </c:val>
          <c:smooth val="0"/>
        </c:ser>
        <c:ser>
          <c:idx val="5"/>
          <c:order val="5"/>
          <c:spPr>
            <a:ln w="6350" cmpd="sng">
              <a:solidFill>
                <a:srgbClr val="0000FF"/>
              </a:solidFill>
            </a:ln>
          </c:spPr>
          <c:marker>
            <c:symbol val="none"/>
          </c:marker>
          <c:cat>
            <c:strLit>
              <c:ptCount val="3"/>
              <c:pt idx="0">
                <c:v>_x0005_ Pre </c:v>
              </c:pt>
              <c:pt idx="1">
                <c:v>_x0005_ Post</c:v>
              </c:pt>
              <c:pt idx="2">
                <c:v>	 Followup</c:v>
              </c:pt>
            </c:strLit>
          </c:cat>
          <c:val>
            <c:numRef>
              <c:f>Sheet1!$W$7:$Y$7</c:f>
              <c:numCache>
                <c:formatCode>General</c:formatCode>
                <c:ptCount val="3"/>
                <c:pt idx="0">
                  <c:v>12</c:v>
                </c:pt>
                <c:pt idx="1">
                  <c:v>13</c:v>
                </c:pt>
                <c:pt idx="2">
                  <c:v>19</c:v>
                </c:pt>
              </c:numCache>
            </c:numRef>
          </c:val>
          <c:smooth val="0"/>
        </c:ser>
        <c:ser>
          <c:idx val="6"/>
          <c:order val="6"/>
          <c:spPr>
            <a:ln w="6350" cmpd="sng">
              <a:solidFill>
                <a:srgbClr val="008000"/>
              </a:solidFill>
            </a:ln>
          </c:spPr>
          <c:marker>
            <c:symbol val="none"/>
          </c:marker>
          <c:cat>
            <c:strLit>
              <c:ptCount val="3"/>
              <c:pt idx="0">
                <c:v>_x0005_ Pre </c:v>
              </c:pt>
              <c:pt idx="1">
                <c:v>_x0005_ Post</c:v>
              </c:pt>
              <c:pt idx="2">
                <c:v>	 Followup</c:v>
              </c:pt>
            </c:strLit>
          </c:cat>
          <c:val>
            <c:numRef>
              <c:f>Sheet1!$W$8:$Y$8</c:f>
              <c:numCache>
                <c:formatCode>General</c:formatCode>
                <c:ptCount val="3"/>
                <c:pt idx="0">
                  <c:v>24</c:v>
                </c:pt>
                <c:pt idx="1">
                  <c:v>33</c:v>
                </c:pt>
                <c:pt idx="2">
                  <c:v>24</c:v>
                </c:pt>
              </c:numCache>
            </c:numRef>
          </c:val>
          <c:smooth val="0"/>
        </c:ser>
        <c:ser>
          <c:idx val="7"/>
          <c:order val="7"/>
          <c:spPr>
            <a:ln w="6350" cmpd="sng">
              <a:solidFill>
                <a:srgbClr val="0000FF"/>
              </a:solidFill>
            </a:ln>
          </c:spPr>
          <c:marker>
            <c:symbol val="none"/>
          </c:marker>
          <c:cat>
            <c:strLit>
              <c:ptCount val="3"/>
              <c:pt idx="0">
                <c:v>_x0005_ Pre </c:v>
              </c:pt>
              <c:pt idx="1">
                <c:v>_x0005_ Post</c:v>
              </c:pt>
              <c:pt idx="2">
                <c:v>	 Followup</c:v>
              </c:pt>
            </c:strLit>
          </c:cat>
          <c:val>
            <c:numRef>
              <c:f>Sheet1!$W$9:$Y$9</c:f>
              <c:numCache>
                <c:formatCode>General</c:formatCode>
                <c:ptCount val="3"/>
                <c:pt idx="0">
                  <c:v>33</c:v>
                </c:pt>
                <c:pt idx="1">
                  <c:v>27</c:v>
                </c:pt>
                <c:pt idx="2">
                  <c:v>32</c:v>
                </c:pt>
              </c:numCache>
            </c:numRef>
          </c:val>
          <c:smooth val="0"/>
        </c:ser>
        <c:ser>
          <c:idx val="8"/>
          <c:order val="8"/>
          <c:spPr>
            <a:ln w="6350" cmpd="sng">
              <a:solidFill>
                <a:srgbClr val="008000"/>
              </a:solidFill>
            </a:ln>
          </c:spPr>
          <c:marker>
            <c:symbol val="none"/>
          </c:marker>
          <c:cat>
            <c:strLit>
              <c:ptCount val="3"/>
              <c:pt idx="0">
                <c:v>_x0005_ Pre </c:v>
              </c:pt>
              <c:pt idx="1">
                <c:v>_x0005_ Post</c:v>
              </c:pt>
              <c:pt idx="2">
                <c:v>	 Followup</c:v>
              </c:pt>
            </c:strLit>
          </c:cat>
          <c:val>
            <c:numRef>
              <c:f>Sheet1!$W$10:$Y$10</c:f>
              <c:numCache>
                <c:formatCode>General</c:formatCode>
                <c:ptCount val="3"/>
                <c:pt idx="0">
                  <c:v>16</c:v>
                </c:pt>
                <c:pt idx="1">
                  <c:v>15</c:v>
                </c:pt>
                <c:pt idx="2">
                  <c:v>15</c:v>
                </c:pt>
              </c:numCache>
            </c:numRef>
          </c:val>
          <c:smooth val="0"/>
        </c:ser>
        <c:ser>
          <c:idx val="9"/>
          <c:order val="9"/>
          <c:spPr>
            <a:ln w="6350" cmpd="sng">
              <a:solidFill>
                <a:srgbClr val="008000"/>
              </a:solidFill>
            </a:ln>
          </c:spPr>
          <c:marker>
            <c:symbol val="none"/>
          </c:marker>
          <c:cat>
            <c:strLit>
              <c:ptCount val="3"/>
              <c:pt idx="0">
                <c:v>_x0005_ Pre </c:v>
              </c:pt>
              <c:pt idx="1">
                <c:v>_x0005_ Post</c:v>
              </c:pt>
              <c:pt idx="2">
                <c:v>	 Followup</c:v>
              </c:pt>
            </c:strLit>
          </c:cat>
          <c:val>
            <c:numRef>
              <c:f>Sheet1!$W$11:$Y$11</c:f>
              <c:numCache>
                <c:formatCode>General</c:formatCode>
                <c:ptCount val="3"/>
                <c:pt idx="0">
                  <c:v>16</c:v>
                </c:pt>
                <c:pt idx="1">
                  <c:v>14</c:v>
                </c:pt>
                <c:pt idx="2">
                  <c:v>14</c:v>
                </c:pt>
              </c:numCache>
            </c:numRef>
          </c:val>
          <c:smooth val="0"/>
        </c:ser>
        <c:ser>
          <c:idx val="10"/>
          <c:order val="10"/>
          <c:spPr>
            <a:ln>
              <a:solidFill>
                <a:srgbClr val="FF0000"/>
              </a:solidFill>
            </a:ln>
          </c:spPr>
          <c:marker>
            <c:symbol val="none"/>
          </c:marker>
          <c:cat>
            <c:strLit>
              <c:ptCount val="3"/>
              <c:pt idx="0">
                <c:v>_x0005_ Pre </c:v>
              </c:pt>
              <c:pt idx="1">
                <c:v>_x0005_ Post</c:v>
              </c:pt>
              <c:pt idx="2">
                <c:v>	 Followup</c:v>
              </c:pt>
            </c:strLit>
          </c:cat>
          <c:val>
            <c:numRef>
              <c:f>Sheet1!$W$12:$Y$12</c:f>
              <c:numCache>
                <c:formatCode>General</c:formatCode>
                <c:ptCount val="3"/>
                <c:pt idx="0">
                  <c:v>20.125</c:v>
                </c:pt>
                <c:pt idx="1">
                  <c:v>20.625</c:v>
                </c:pt>
                <c:pt idx="2">
                  <c:v>18.875</c:v>
                </c:pt>
              </c:numCache>
            </c:numRef>
          </c:val>
          <c:smooth val="0"/>
        </c:ser>
        <c:dLbls>
          <c:showLegendKey val="0"/>
          <c:showVal val="0"/>
          <c:showCatName val="0"/>
          <c:showSerName val="0"/>
          <c:showPercent val="0"/>
          <c:showBubbleSize val="0"/>
        </c:dLbls>
        <c:marker val="1"/>
        <c:smooth val="0"/>
        <c:axId val="83440000"/>
        <c:axId val="83441536"/>
      </c:lineChart>
      <c:catAx>
        <c:axId val="83440000"/>
        <c:scaling>
          <c:orientation val="minMax"/>
        </c:scaling>
        <c:delete val="0"/>
        <c:axPos val="b"/>
        <c:majorTickMark val="out"/>
        <c:minorTickMark val="none"/>
        <c:tickLblPos val="nextTo"/>
        <c:txPr>
          <a:bodyPr anchor="ctr"/>
          <a:lstStyle/>
          <a:p>
            <a:pPr algn="ctr">
              <a:defRPr/>
            </a:pPr>
            <a:endParaRPr lang="en-US"/>
          </a:p>
        </c:txPr>
        <c:crossAx val="83441536"/>
        <c:crossesAt val="0"/>
        <c:auto val="1"/>
        <c:lblAlgn val="ctr"/>
        <c:lblOffset val="100"/>
        <c:noMultiLvlLbl val="0"/>
      </c:catAx>
      <c:valAx>
        <c:axId val="83441536"/>
        <c:scaling>
          <c:orientation val="minMax"/>
          <c:max val="40"/>
          <c:min val="10"/>
        </c:scaling>
        <c:delete val="0"/>
        <c:axPos val="l"/>
        <c:majorGridlines/>
        <c:numFmt formatCode="General" sourceLinked="1"/>
        <c:majorTickMark val="out"/>
        <c:minorTickMark val="none"/>
        <c:tickLblPos val="nextTo"/>
        <c:crossAx val="83440000"/>
        <c:crosses val="autoZero"/>
        <c:crossBetween val="between"/>
        <c:majorUnit val="5"/>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0.83688</cdr:x>
      <cdr:y>0</cdr:y>
    </cdr:from>
    <cdr:to>
      <cdr:x>0.94029</cdr:x>
      <cdr:y>0.11058</cdr:y>
    </cdr:to>
    <cdr:sp macro="" textlink="">
      <cdr:nvSpPr>
        <cdr:cNvPr id="2" name="TextBox 1"/>
        <cdr:cNvSpPr txBox="1"/>
      </cdr:nvSpPr>
      <cdr:spPr>
        <a:xfrm xmlns:a="http://schemas.openxmlformats.org/drawingml/2006/main">
          <a:off x="7399861" y="-203839"/>
          <a:ext cx="914400" cy="7212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i="1" dirty="0" smtClean="0">
              <a:latin typeface="Britannic Bold"/>
              <a:cs typeface="Britannic Bold"/>
            </a:rPr>
            <a:t>P = .131</a:t>
          </a:r>
        </a:p>
        <a:p xmlns:a="http://schemas.openxmlformats.org/drawingml/2006/main">
          <a:r>
            <a:rPr lang="en-US" sz="1800" dirty="0">
              <a:latin typeface="Britannic Bold"/>
              <a:cs typeface="Britannic Bold"/>
            </a:rPr>
            <a:t>3</a:t>
          </a:r>
          <a:r>
            <a:rPr lang="en-US" sz="1800" dirty="0" smtClean="0">
              <a:latin typeface="Britannic Bold"/>
              <a:cs typeface="Britannic Bold"/>
            </a:rPr>
            <a:t>/8</a:t>
          </a:r>
          <a:endParaRPr lang="en-US" sz="1800" dirty="0">
            <a:latin typeface="Britannic Bold"/>
            <a:cs typeface="Britannic Bold"/>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9425C8-379F-C74D-A028-384744DD4058}" type="datetimeFigureOut">
              <a:rPr lang="en-US" smtClean="0"/>
              <a:t>6/25/2014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0EA921-CDA9-5E44-B5B1-F0326FBC6D0F}" type="slidenum">
              <a:rPr lang="en-US" smtClean="0"/>
              <a:t>‹#›</a:t>
            </a:fld>
            <a:endParaRPr lang="en-US"/>
          </a:p>
        </p:txBody>
      </p:sp>
    </p:spTree>
    <p:extLst>
      <p:ext uri="{BB962C8B-B14F-4D97-AF65-F5344CB8AC3E}">
        <p14:creationId xmlns:p14="http://schemas.microsoft.com/office/powerpoint/2010/main" val="15716837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3B7EB-23F9-784D-A681-8F64235212E5}" type="slidenum">
              <a:rPr lang="en-US" smtClean="0"/>
              <a:t>1</a:t>
            </a:fld>
            <a:endParaRPr lang="en-US"/>
          </a:p>
        </p:txBody>
      </p:sp>
    </p:spTree>
    <p:extLst>
      <p:ext uri="{BB962C8B-B14F-4D97-AF65-F5344CB8AC3E}">
        <p14:creationId xmlns:p14="http://schemas.microsoft.com/office/powerpoint/2010/main" val="3555830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accent2">
                    <a:lumMod val="50000"/>
                  </a:schemeClr>
                </a:solidFill>
                <a:latin typeface="Footlight MT Light"/>
                <a:cs typeface="Footlight MT Light"/>
              </a:rPr>
              <a:t>1. Tolerance of distress</a:t>
            </a:r>
          </a:p>
          <a:p>
            <a:r>
              <a:rPr lang="en-US" dirty="0" smtClean="0"/>
              <a:t>If therapist experiences high levels</a:t>
            </a:r>
            <a:r>
              <a:rPr lang="en-US" baseline="0" dirty="0" smtClean="0"/>
              <a:t> of distress about their abilities then will engage in experiential avoidance. The opposite of acceptance. Avoidant therapist may fail to explore certain client topics if they are tough or personally difficult material, or may change the topic when they emerge, or even fail to acknowledge their presence at all.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11</a:t>
            </a:fld>
            <a:endParaRPr lang="en-US"/>
          </a:p>
        </p:txBody>
      </p:sp>
    </p:spTree>
    <p:extLst>
      <p:ext uri="{BB962C8B-B14F-4D97-AF65-F5344CB8AC3E}">
        <p14:creationId xmlns:p14="http://schemas.microsoft.com/office/powerpoint/2010/main" val="1796921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accent2">
                    <a:lumMod val="50000"/>
                  </a:schemeClr>
                </a:solidFill>
                <a:latin typeface="Footlight MT Light"/>
                <a:cs typeface="Footlight MT Light"/>
              </a:rPr>
              <a:t>2. Rigid adherence to therapeutic model</a:t>
            </a:r>
            <a:endParaRPr lang="en-US" dirty="0" smtClean="0"/>
          </a:p>
          <a:p>
            <a:r>
              <a:rPr lang="en-US" baseline="0" dirty="0" smtClean="0"/>
              <a:t>If therapist to rigid, then by definition they are not able to be flexible and may engage in avoidant behaviors.</a:t>
            </a:r>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12</a:t>
            </a:fld>
            <a:endParaRPr lang="en-US"/>
          </a:p>
        </p:txBody>
      </p:sp>
    </p:spTree>
    <p:extLst>
      <p:ext uri="{BB962C8B-B14F-4D97-AF65-F5344CB8AC3E}">
        <p14:creationId xmlns:p14="http://schemas.microsoft.com/office/powerpoint/2010/main" val="1796921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accent2">
                    <a:lumMod val="50000"/>
                  </a:schemeClr>
                </a:solidFill>
                <a:latin typeface="Footlight MT Light"/>
                <a:cs typeface="Footlight MT Light"/>
              </a:rPr>
              <a:t>3. Belief of</a:t>
            </a:r>
            <a:r>
              <a:rPr lang="en-US" sz="1200" baseline="0" dirty="0" smtClean="0">
                <a:solidFill>
                  <a:schemeClr val="accent2">
                    <a:lumMod val="50000"/>
                  </a:schemeClr>
                </a:solidFill>
                <a:latin typeface="Footlight MT Light"/>
                <a:cs typeface="Footlight MT Light"/>
              </a:rPr>
              <a:t> responsibility</a:t>
            </a:r>
          </a:p>
          <a:p>
            <a:r>
              <a:rPr lang="en-US" sz="1200" baseline="0" dirty="0" smtClean="0">
                <a:solidFill>
                  <a:schemeClr val="accent2">
                    <a:lumMod val="50000"/>
                  </a:schemeClr>
                </a:solidFill>
                <a:latin typeface="Footlight MT Light"/>
                <a:cs typeface="Footlight MT Light"/>
              </a:rPr>
              <a:t>Feelings of responsibility for the outcome of the therapy</a:t>
            </a:r>
          </a:p>
          <a:p>
            <a:r>
              <a:rPr lang="en-US" baseline="0" dirty="0" smtClean="0"/>
              <a:t>If therapist feels personally responsible then they are more likely to engage in avoidant behaviors as well.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13</a:t>
            </a:fld>
            <a:endParaRPr lang="en-US"/>
          </a:p>
        </p:txBody>
      </p:sp>
    </p:spTree>
    <p:extLst>
      <p:ext uri="{BB962C8B-B14F-4D97-AF65-F5344CB8AC3E}">
        <p14:creationId xmlns:p14="http://schemas.microsoft.com/office/powerpoint/2010/main" val="1796921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dirty="0" smtClean="0">
                <a:solidFill>
                  <a:srgbClr val="632523"/>
                </a:solidFill>
                <a:latin typeface="Footlight MT Light"/>
                <a:cs typeface="Footlight MT Light"/>
              </a:rPr>
              <a:t>4. Need for control and understanding</a:t>
            </a:r>
          </a:p>
          <a:p>
            <a:pPr marL="0" indent="0" algn="l">
              <a:buNone/>
            </a:pPr>
            <a:r>
              <a:rPr lang="en-US" b="1" dirty="0" smtClean="0">
                <a:solidFill>
                  <a:srgbClr val="632523"/>
                </a:solidFill>
                <a:latin typeface="Footlight MT Light"/>
                <a:cs typeface="Footlight MT Light"/>
              </a:rPr>
              <a:t>If therapist dominates</a:t>
            </a:r>
            <a:r>
              <a:rPr lang="en-US" b="1" baseline="0" dirty="0" smtClean="0">
                <a:solidFill>
                  <a:srgbClr val="632523"/>
                </a:solidFill>
                <a:latin typeface="Footlight MT Light"/>
                <a:cs typeface="Footlight MT Light"/>
              </a:rPr>
              <a:t> session, then no time or space for the client. </a:t>
            </a:r>
            <a:endParaRPr lang="en-US" b="1" dirty="0" smtClean="0">
              <a:solidFill>
                <a:srgbClr val="632523"/>
              </a:solidFill>
              <a:latin typeface="Footlight MT Light"/>
              <a:cs typeface="Footlight MT Light"/>
            </a:endParaRPr>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14</a:t>
            </a:fld>
            <a:endParaRPr lang="en-US"/>
          </a:p>
        </p:txBody>
      </p:sp>
    </p:spTree>
    <p:extLst>
      <p:ext uri="{BB962C8B-B14F-4D97-AF65-F5344CB8AC3E}">
        <p14:creationId xmlns:p14="http://schemas.microsoft.com/office/powerpoint/2010/main" val="1796921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Footlight MT Light"/>
                <a:cs typeface="Footlight MT Light"/>
              </a:rPr>
              <a:t>28-items answered on a 5-point </a:t>
            </a:r>
            <a:r>
              <a:rPr lang="en-US" dirty="0" err="1" smtClean="0">
                <a:solidFill>
                  <a:srgbClr val="000090"/>
                </a:solidFill>
                <a:latin typeface="Footlight MT Light"/>
                <a:cs typeface="Footlight MT Light"/>
              </a:rPr>
              <a:t>Likert</a:t>
            </a:r>
            <a:r>
              <a:rPr lang="en-US" dirty="0" smtClean="0">
                <a:solidFill>
                  <a:srgbClr val="000090"/>
                </a:solidFill>
                <a:latin typeface="Footlight MT Light"/>
                <a:cs typeface="Footlight MT Light"/>
              </a:rPr>
              <a:t> scale ranging from “Does not describe me well” to “Describes me very well”</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90"/>
                </a:solidFill>
                <a:latin typeface="Footlight MT Light"/>
                <a:cs typeface="Footlight MT Light"/>
              </a:rPr>
              <a:t>Few subscales, each measuring</a:t>
            </a:r>
            <a:r>
              <a:rPr lang="en-US" sz="1200" baseline="0" dirty="0" smtClean="0">
                <a:solidFill>
                  <a:srgbClr val="000090"/>
                </a:solidFill>
                <a:latin typeface="Footlight MT Light"/>
                <a:cs typeface="Footlight MT Light"/>
              </a:rPr>
              <a:t> different therapist skills</a:t>
            </a:r>
            <a:r>
              <a:rPr lang="en-US" sz="1200" dirty="0" smtClean="0">
                <a:solidFill>
                  <a:srgbClr val="000090"/>
                </a:solidFill>
                <a:latin typeface="Footlight MT Light"/>
                <a:cs typeface="Footlight MT Light"/>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15</a:t>
            </a:fld>
            <a:endParaRPr lang="en-US"/>
          </a:p>
        </p:txBody>
      </p:sp>
    </p:spTree>
    <p:extLst>
      <p:ext uri="{BB962C8B-B14F-4D97-AF65-F5344CB8AC3E}">
        <p14:creationId xmlns:p14="http://schemas.microsoft.com/office/powerpoint/2010/main" val="1786066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1. Perspective</a:t>
            </a:r>
            <a:r>
              <a:rPr lang="en-US" baseline="0" dirty="0" smtClean="0"/>
              <a:t> taking</a:t>
            </a:r>
            <a:endParaRPr lang="en-US"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Items of the </a:t>
            </a:r>
            <a:r>
              <a:rPr lang="en-US" dirty="0" err="1" smtClean="0"/>
              <a:t>IRIptscale</a:t>
            </a:r>
            <a:r>
              <a:rPr lang="en-US" dirty="0" smtClean="0"/>
              <a:t> address one's tendency to take another's point-of-view, akin to the “theory of mind” (e.g. “When I am upset at someone, I usually try to ‘put myself in his shoes’ for a while.”). </a:t>
            </a:r>
            <a:r>
              <a:rPr lang="en-US" dirty="0" err="1" smtClean="0"/>
              <a:t>Th</a:t>
            </a:r>
            <a:endParaRPr lang="en-US" sz="1800" dirty="0" smtClean="0"/>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16</a:t>
            </a:fld>
            <a:endParaRPr lang="en-US"/>
          </a:p>
        </p:txBody>
      </p:sp>
    </p:spTree>
    <p:extLst>
      <p:ext uri="{BB962C8B-B14F-4D97-AF65-F5344CB8AC3E}">
        <p14:creationId xmlns:p14="http://schemas.microsoft.com/office/powerpoint/2010/main" val="2336124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800000"/>
                </a:solidFill>
                <a:latin typeface="Footlight MT Light"/>
                <a:cs typeface="Footlight MT Light"/>
              </a:rPr>
              <a:t>2. Empathic concern</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800000"/>
                </a:solidFill>
                <a:latin typeface="Footlight MT Light"/>
                <a:cs typeface="Footlight MT Light"/>
              </a:rPr>
              <a:t>measures sympathy and concern for others. </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Defines empathy as the “reactions of one individual to the observed experiences of another (Davis, 1983)”</a:t>
            </a:r>
            <a:endParaRPr lang="en-US" sz="1200" dirty="0" smtClean="0">
              <a:solidFill>
                <a:srgbClr val="800000"/>
              </a:solidFill>
              <a:latin typeface="Footlight MT Light"/>
              <a:cs typeface="Footlight MT Light"/>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The EC subscale measures other-oriented feelings of sympathy and concern for others in distress. </a:t>
            </a:r>
            <a:r>
              <a:rPr lang="en-US" dirty="0" err="1" smtClean="0"/>
              <a:t>IRIec</a:t>
            </a:r>
            <a:r>
              <a:rPr lang="en-US" dirty="0" smtClean="0"/>
              <a:t> items relate to feelings of empathy towards others (e.g. “When I see someone being taken advantage of, I feel kind of protective towards them.”). </a:t>
            </a:r>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17</a:t>
            </a:fld>
            <a:endParaRPr lang="en-US"/>
          </a:p>
        </p:txBody>
      </p:sp>
    </p:spTree>
    <p:extLst>
      <p:ext uri="{BB962C8B-B14F-4D97-AF65-F5344CB8AC3E}">
        <p14:creationId xmlns:p14="http://schemas.microsoft.com/office/powerpoint/2010/main" val="2044131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3">
                    <a:lumMod val="50000"/>
                  </a:schemeClr>
                </a:solidFill>
                <a:latin typeface="Footlight MT Light"/>
                <a:cs typeface="Footlight MT Light"/>
              </a:rPr>
              <a:t>3. Personal</a:t>
            </a:r>
            <a:r>
              <a:rPr lang="en-US" baseline="0" dirty="0" smtClean="0">
                <a:solidFill>
                  <a:schemeClr val="accent3">
                    <a:lumMod val="50000"/>
                  </a:schemeClr>
                </a:solidFill>
                <a:latin typeface="Footlight MT Light"/>
                <a:cs typeface="Footlight MT Light"/>
              </a:rPr>
              <a:t> Distress</a:t>
            </a:r>
            <a:endParaRPr lang="en-US" dirty="0" smtClean="0">
              <a:solidFill>
                <a:schemeClr val="accent3">
                  <a:lumMod val="50000"/>
                </a:schemeClr>
              </a:solidFill>
              <a:latin typeface="Footlight MT Light"/>
              <a:cs typeface="Footlight MT Light"/>
            </a:endParaRPr>
          </a:p>
          <a:p>
            <a:r>
              <a:rPr lang="en-US" dirty="0" smtClean="0">
                <a:solidFill>
                  <a:schemeClr val="accent3">
                    <a:lumMod val="50000"/>
                  </a:schemeClr>
                </a:solidFill>
                <a:latin typeface="Footlight MT Light"/>
                <a:cs typeface="Footlight MT Light"/>
              </a:rPr>
              <a:t>measures the kind of feelings (anxiety, etc.) that gets in the way of helping others.</a:t>
            </a:r>
            <a:endParaRPr lang="en-US" dirty="0" smtClean="0"/>
          </a:p>
          <a:p>
            <a:r>
              <a:rPr lang="en-US" dirty="0" err="1" smtClean="0"/>
              <a:t>IRIpd</a:t>
            </a:r>
            <a:r>
              <a:rPr lang="en-US" dirty="0" smtClean="0"/>
              <a:t> addresses the tendency to experience distress in stressful situations (e.g. “In emergency situations, I feel apprehensive and ill-at-ease.”). The PD subscale assesses self-oriented anxiety when experiencing others in distress.</a:t>
            </a:r>
          </a:p>
        </p:txBody>
      </p:sp>
      <p:sp>
        <p:nvSpPr>
          <p:cNvPr id="4" name="Slide Number Placeholder 3"/>
          <p:cNvSpPr>
            <a:spLocks noGrp="1"/>
          </p:cNvSpPr>
          <p:nvPr>
            <p:ph type="sldNum" sz="quarter" idx="10"/>
          </p:nvPr>
        </p:nvSpPr>
        <p:spPr/>
        <p:txBody>
          <a:bodyPr/>
          <a:lstStyle/>
          <a:p>
            <a:fld id="{F20EA921-CDA9-5E44-B5B1-F0326FBC6D0F}" type="slidenum">
              <a:rPr lang="en-US" smtClean="0"/>
              <a:t>18</a:t>
            </a:fld>
            <a:endParaRPr lang="en-US"/>
          </a:p>
        </p:txBody>
      </p:sp>
    </p:spTree>
    <p:extLst>
      <p:ext uri="{BB962C8B-B14F-4D97-AF65-F5344CB8AC3E}">
        <p14:creationId xmlns:p14="http://schemas.microsoft.com/office/powerpoint/2010/main" val="1351561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measure we used was the AAQ-2. This scale measures the</a:t>
            </a:r>
            <a:r>
              <a:rPr lang="en-US" baseline="0" dirty="0" smtClean="0"/>
              <a:t> therapist’s psychological inflexibility. </a:t>
            </a:r>
            <a:endParaRPr lang="en-US" dirty="0" smtClean="0"/>
          </a:p>
          <a:p>
            <a:r>
              <a:rPr lang="en-US" dirty="0" smtClean="0"/>
              <a:t>When inflexible, focus</a:t>
            </a:r>
            <a:r>
              <a:rPr lang="en-US" baseline="0" dirty="0" smtClean="0"/>
              <a:t> more on aversive stimuli than the appetitive stimuli that arises in a the therapy context. If therapist becomes inflexible, reacting towards the aversive stimuli that comes up in sessions, then impede the work that needs to get done</a:t>
            </a:r>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19</a:t>
            </a:fld>
            <a:endParaRPr lang="en-US"/>
          </a:p>
        </p:txBody>
      </p:sp>
    </p:spTree>
    <p:extLst>
      <p:ext uri="{BB962C8B-B14F-4D97-AF65-F5344CB8AC3E}">
        <p14:creationId xmlns:p14="http://schemas.microsoft.com/office/powerpoint/2010/main" val="3343190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p=0605</a:t>
            </a:r>
          </a:p>
          <a:p>
            <a:r>
              <a:rPr lang="en-US" baseline="0" dirty="0" smtClean="0"/>
              <a:t>p=0.0791 diff between pre and post almost sign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Higher scores = higher tolerance of distress</a:t>
            </a:r>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20</a:t>
            </a:fld>
            <a:endParaRPr lang="en-US"/>
          </a:p>
        </p:txBody>
      </p:sp>
    </p:spTree>
    <p:extLst>
      <p:ext uri="{BB962C8B-B14F-4D97-AF65-F5344CB8AC3E}">
        <p14:creationId xmlns:p14="http://schemas.microsoft.com/office/powerpoint/2010/main" val="66941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becoming</a:t>
            </a:r>
            <a:r>
              <a:rPr lang="en-US" sz="1200" kern="1200" baseline="0" dirty="0" smtClean="0">
                <a:solidFill>
                  <a:schemeClr val="tx1"/>
                </a:solidFill>
                <a:effectLst/>
                <a:latin typeface="+mn-lt"/>
                <a:ea typeface="+mn-ea"/>
                <a:cs typeface="+mn-cs"/>
              </a:rPr>
              <a:t> therapists or do therapy because </a:t>
            </a:r>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want to change behavior, we feel like we are the context for that, or rather our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0EA921-CDA9-5E44-B5B1-F0326FBC6D0F}" type="slidenum">
              <a:rPr lang="en-US" smtClean="0"/>
              <a:t>2</a:t>
            </a:fld>
            <a:endParaRPr lang="en-US"/>
          </a:p>
        </p:txBody>
      </p:sp>
    </p:spTree>
    <p:extLst>
      <p:ext uri="{BB962C8B-B14F-4D97-AF65-F5344CB8AC3E}">
        <p14:creationId xmlns:p14="http://schemas.microsoft.com/office/powerpoint/2010/main" val="1467710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Higher scores = less rigidity</a:t>
            </a:r>
          </a:p>
          <a:p>
            <a:r>
              <a:rPr lang="en-US" dirty="0" smtClean="0"/>
              <a:t>NS</a:t>
            </a:r>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21</a:t>
            </a:fld>
            <a:endParaRPr lang="en-US"/>
          </a:p>
        </p:txBody>
      </p:sp>
    </p:spTree>
    <p:extLst>
      <p:ext uri="{BB962C8B-B14F-4D97-AF65-F5344CB8AC3E}">
        <p14:creationId xmlns:p14="http://schemas.microsoft.com/office/powerpoint/2010/main" val="2706520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p=.1311</a:t>
            </a:r>
          </a:p>
          <a:p>
            <a:r>
              <a:rPr lang="en-US" dirty="0" smtClean="0"/>
              <a:t>p=0.0380 Between pre and post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Higher scores =  felt less responsibility</a:t>
            </a:r>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22</a:t>
            </a:fld>
            <a:endParaRPr lang="en-US"/>
          </a:p>
        </p:txBody>
      </p:sp>
    </p:spTree>
    <p:extLst>
      <p:ext uri="{BB962C8B-B14F-4D97-AF65-F5344CB8AC3E}">
        <p14:creationId xmlns:p14="http://schemas.microsoft.com/office/powerpoint/2010/main" val="2251077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p=0.3190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Higher scores = less need for control</a:t>
            </a:r>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23</a:t>
            </a:fld>
            <a:endParaRPr lang="en-US"/>
          </a:p>
        </p:txBody>
      </p:sp>
    </p:spTree>
    <p:extLst>
      <p:ext uri="{BB962C8B-B14F-4D97-AF65-F5344CB8AC3E}">
        <p14:creationId xmlns:p14="http://schemas.microsoft.com/office/powerpoint/2010/main" val="3447029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p=0.0329</a:t>
            </a:r>
            <a:r>
              <a:rPr lang="en-US" baseline="0" dirty="0" smtClean="0"/>
              <a:t> </a:t>
            </a:r>
            <a:r>
              <a:rPr lang="en-US" dirty="0" smtClean="0"/>
              <a:t>Significant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Pre to Post almost sig.</a:t>
            </a:r>
            <a:r>
              <a:rPr lang="en-US" baseline="0" dirty="0" smtClean="0"/>
              <a:t> .068</a:t>
            </a:r>
            <a:endParaRPr lang="en-US" dirty="0" smtClean="0"/>
          </a:p>
          <a:p>
            <a:r>
              <a:rPr lang="en-US" dirty="0" smtClean="0"/>
              <a:t>Higher</a:t>
            </a:r>
            <a:r>
              <a:rPr lang="en-US" baseline="0" dirty="0" smtClean="0"/>
              <a:t> score=greater PT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24</a:t>
            </a:fld>
            <a:endParaRPr lang="en-US"/>
          </a:p>
        </p:txBody>
      </p:sp>
    </p:spTree>
    <p:extLst>
      <p:ext uri="{BB962C8B-B14F-4D97-AF65-F5344CB8AC3E}">
        <p14:creationId xmlns:p14="http://schemas.microsoft.com/office/powerpoint/2010/main" val="2506410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25</a:t>
            </a:fld>
            <a:endParaRPr lang="en-US"/>
          </a:p>
        </p:txBody>
      </p:sp>
    </p:spTree>
    <p:extLst>
      <p:ext uri="{BB962C8B-B14F-4D97-AF65-F5344CB8AC3E}">
        <p14:creationId xmlns:p14="http://schemas.microsoft.com/office/powerpoint/2010/main" val="2138829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p=0.0244 (all sign</a:t>
            </a:r>
            <a:r>
              <a:rPr lang="en-US" baseline="0" dirty="0" smtClean="0"/>
              <a:t> diff)</a:t>
            </a:r>
          </a:p>
          <a:p>
            <a:r>
              <a:rPr lang="en-US" baseline="0" dirty="0" smtClean="0"/>
              <a:t>p=0.0011 (Pre and post very sign)</a:t>
            </a:r>
          </a:p>
          <a:p>
            <a:endParaRPr lang="en-US" dirty="0" smtClean="0"/>
          </a:p>
          <a:p>
            <a:r>
              <a:rPr lang="en-US" dirty="0" smtClean="0"/>
              <a:t>Measures emotional feelings</a:t>
            </a:r>
            <a:r>
              <a:rPr lang="en-US" baseline="0" dirty="0" smtClean="0"/>
              <a:t> of empathy... So could get in the way of therapy session. Much be able to maintain a context in which the client has space for their responses, therapists part to guide them. Important because PT increased significantly, while EC decreased significantly.</a:t>
            </a:r>
          </a:p>
        </p:txBody>
      </p:sp>
      <p:sp>
        <p:nvSpPr>
          <p:cNvPr id="4" name="Slide Number Placeholder 3"/>
          <p:cNvSpPr>
            <a:spLocks noGrp="1"/>
          </p:cNvSpPr>
          <p:nvPr>
            <p:ph type="sldNum" sz="quarter" idx="10"/>
          </p:nvPr>
        </p:nvSpPr>
        <p:spPr/>
        <p:txBody>
          <a:bodyPr/>
          <a:lstStyle/>
          <a:p>
            <a:fld id="{F20EA921-CDA9-5E44-B5B1-F0326FBC6D0F}" type="slidenum">
              <a:rPr lang="en-US" smtClean="0"/>
              <a:t>26</a:t>
            </a:fld>
            <a:endParaRPr lang="en-US"/>
          </a:p>
        </p:txBody>
      </p:sp>
    </p:spTree>
    <p:extLst>
      <p:ext uri="{BB962C8B-B14F-4D97-AF65-F5344CB8AC3E}">
        <p14:creationId xmlns:p14="http://schemas.microsoft.com/office/powerpoint/2010/main" val="3654836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a:t>
            </a:r>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27</a:t>
            </a:fld>
            <a:endParaRPr lang="en-US"/>
          </a:p>
        </p:txBody>
      </p:sp>
    </p:spTree>
    <p:extLst>
      <p:ext uri="{BB962C8B-B14F-4D97-AF65-F5344CB8AC3E}">
        <p14:creationId xmlns:p14="http://schemas.microsoft.com/office/powerpoint/2010/main" val="1082092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a:t>
            </a:r>
            <a:r>
              <a:rPr lang="en-US" baseline="0" dirty="0" smtClean="0"/>
              <a:t> does this mean?</a:t>
            </a:r>
          </a:p>
          <a:p>
            <a:r>
              <a:rPr lang="en-US" dirty="0" smtClean="0"/>
              <a:t>With</a:t>
            </a:r>
            <a:r>
              <a:rPr lang="en-US" baseline="0" dirty="0" smtClean="0"/>
              <a:t> this small of a sample size, it was interesting to find the PT increased and EC decreased significantly. While the other pieces involved in the development of these behavior analysts all had interesting trends, some approaching significance. Therefore, it would be interesting to see how these trends would hold up with a larger sample. </a:t>
            </a:r>
          </a:p>
          <a:p>
            <a:r>
              <a:rPr lang="en-US" baseline="0" dirty="0" smtClean="0"/>
              <a:t>The experiential training workshop does seem to affect PT and EC, therefore experiential training does play an important role in the education and development of therapists. </a:t>
            </a:r>
          </a:p>
        </p:txBody>
      </p:sp>
      <p:sp>
        <p:nvSpPr>
          <p:cNvPr id="4" name="Slide Number Placeholder 3"/>
          <p:cNvSpPr>
            <a:spLocks noGrp="1"/>
          </p:cNvSpPr>
          <p:nvPr>
            <p:ph type="sldNum" sz="quarter" idx="10"/>
          </p:nvPr>
        </p:nvSpPr>
        <p:spPr/>
        <p:txBody>
          <a:bodyPr/>
          <a:lstStyle/>
          <a:p>
            <a:fld id="{F20EA921-CDA9-5E44-B5B1-F0326FBC6D0F}" type="slidenum">
              <a:rPr lang="en-US" smtClean="0"/>
              <a:t>28</a:t>
            </a:fld>
            <a:endParaRPr lang="en-US"/>
          </a:p>
        </p:txBody>
      </p:sp>
    </p:spTree>
    <p:extLst>
      <p:ext uri="{BB962C8B-B14F-4D97-AF65-F5344CB8AC3E}">
        <p14:creationId xmlns:p14="http://schemas.microsoft.com/office/powerpoint/2010/main" val="242886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ending</a:t>
            </a:r>
            <a:r>
              <a:rPr lang="en-US" baseline="0" dirty="0" smtClean="0"/>
              <a:t> page that includes a “Thank You” message, as well as room for any contact information.</a:t>
            </a:r>
            <a:endParaRPr lang="en-US" dirty="0"/>
          </a:p>
        </p:txBody>
      </p:sp>
      <p:sp>
        <p:nvSpPr>
          <p:cNvPr id="4" name="Slide Number Placeholder 3"/>
          <p:cNvSpPr>
            <a:spLocks noGrp="1"/>
          </p:cNvSpPr>
          <p:nvPr>
            <p:ph type="sldNum" sz="quarter" idx="10"/>
          </p:nvPr>
        </p:nvSpPr>
        <p:spPr/>
        <p:txBody>
          <a:bodyPr/>
          <a:lstStyle/>
          <a:p>
            <a:fld id="{E4F3B7EB-23F9-784D-A681-8F64235212E5}" type="slidenum">
              <a:rPr lang="en-US" smtClean="0"/>
              <a:t>29</a:t>
            </a:fld>
            <a:endParaRPr lang="en-US"/>
          </a:p>
        </p:txBody>
      </p:sp>
    </p:spTree>
    <p:extLst>
      <p:ext uri="{BB962C8B-B14F-4D97-AF65-F5344CB8AC3E}">
        <p14:creationId xmlns:p14="http://schemas.microsoft.com/office/powerpoint/2010/main" val="362899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therapeutic relationship matters. Arguably one of the most important factors when looking at why a treatment might work, across different psychotherapeutic approaches. </a:t>
            </a:r>
          </a:p>
          <a:p>
            <a:endParaRPr lang="en-US" dirty="0" smtClean="0"/>
          </a:p>
          <a:p>
            <a:r>
              <a:rPr lang="en-US" dirty="0" smtClean="0"/>
              <a:t>The</a:t>
            </a:r>
            <a:r>
              <a:rPr lang="en-US" baseline="0" dirty="0" smtClean="0"/>
              <a:t> context is therapeutic interaction or therapy relationship</a:t>
            </a:r>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3</a:t>
            </a:fld>
            <a:endParaRPr lang="en-US"/>
          </a:p>
        </p:txBody>
      </p:sp>
    </p:spTree>
    <p:extLst>
      <p:ext uri="{BB962C8B-B14F-4D97-AF65-F5344CB8AC3E}">
        <p14:creationId xmlns:p14="http://schemas.microsoft.com/office/powerpoint/2010/main" val="61407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Empathy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Perspective taking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4</a:t>
            </a:fld>
            <a:endParaRPr lang="en-US"/>
          </a:p>
        </p:txBody>
      </p:sp>
    </p:spTree>
    <p:extLst>
      <p:ext uri="{BB962C8B-B14F-4D97-AF65-F5344CB8AC3E}">
        <p14:creationId xmlns:p14="http://schemas.microsoft.com/office/powerpoint/2010/main" val="415498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ACT is no different. The ACT therapist must show up, and connect with the client in order for meaningful change to happen. </a:t>
            </a:r>
          </a:p>
        </p:txBody>
      </p:sp>
      <p:sp>
        <p:nvSpPr>
          <p:cNvPr id="4" name="Slide Number Placeholder 3"/>
          <p:cNvSpPr>
            <a:spLocks noGrp="1"/>
          </p:cNvSpPr>
          <p:nvPr>
            <p:ph type="sldNum" sz="quarter" idx="10"/>
          </p:nvPr>
        </p:nvSpPr>
        <p:spPr/>
        <p:txBody>
          <a:bodyPr/>
          <a:lstStyle/>
          <a:p>
            <a:fld id="{E4F3B7EB-23F9-784D-A681-8F64235212E5}" type="slidenum">
              <a:rPr lang="en-US" smtClean="0"/>
              <a:t>5</a:t>
            </a:fld>
            <a:endParaRPr lang="en-US"/>
          </a:p>
        </p:txBody>
      </p:sp>
    </p:spTree>
    <p:extLst>
      <p:ext uri="{BB962C8B-B14F-4D97-AF65-F5344CB8AC3E}">
        <p14:creationId xmlns:p14="http://schemas.microsoft.com/office/powerpoint/2010/main" val="403185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addition to their technical skills, therapists need to have personal psychological skills that they bring into their therapeutic relationship. The ACT model specifies those psych skills are acceptance, </a:t>
            </a:r>
            <a:r>
              <a:rPr lang="en-US" baseline="0" dirty="0" err="1" smtClean="0"/>
              <a:t>defusion</a:t>
            </a:r>
            <a:r>
              <a:rPr lang="en-US" baseline="0" dirty="0" smtClean="0"/>
              <a:t>, self-as-context, present moment, values, and committed action. All of these components combined make-up psychological flexibility.</a:t>
            </a:r>
          </a:p>
        </p:txBody>
      </p:sp>
      <p:sp>
        <p:nvSpPr>
          <p:cNvPr id="4" name="Slide Number Placeholder 3"/>
          <p:cNvSpPr>
            <a:spLocks noGrp="1"/>
          </p:cNvSpPr>
          <p:nvPr>
            <p:ph type="sldNum" sz="quarter" idx="10"/>
          </p:nvPr>
        </p:nvSpPr>
        <p:spPr/>
        <p:txBody>
          <a:bodyPr/>
          <a:lstStyle/>
          <a:p>
            <a:fld id="{F20EA921-CDA9-5E44-B5B1-F0326FBC6D0F}" type="slidenum">
              <a:rPr lang="en-US" smtClean="0"/>
              <a:t>7</a:t>
            </a:fld>
            <a:endParaRPr lang="en-US"/>
          </a:p>
        </p:txBody>
      </p:sp>
    </p:spTree>
    <p:extLst>
      <p:ext uri="{BB962C8B-B14F-4D97-AF65-F5344CB8AC3E}">
        <p14:creationId xmlns:p14="http://schemas.microsoft.com/office/powerpoint/2010/main" val="65617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pilot study assessed the developing skills of 10 graduate students</a:t>
            </a:r>
            <a:r>
              <a:rPr lang="en-US" baseline="0" dirty="0" smtClean="0"/>
              <a:t> who were t</a:t>
            </a:r>
            <a:r>
              <a:rPr lang="en-US" dirty="0" smtClean="0"/>
              <a:t>rainees in clinical</a:t>
            </a:r>
            <a:r>
              <a:rPr lang="en-US" baseline="0" dirty="0" smtClean="0"/>
              <a:t> behavior analysis, who were preparing for first field placement. They participated in a four and a half day of ACT training. It involved lots of experiential training </a:t>
            </a:r>
            <a:r>
              <a:rPr lang="en-US" sz="1200" kern="1200" dirty="0" smtClean="0">
                <a:solidFill>
                  <a:schemeClr val="tx1"/>
                </a:solidFill>
                <a:latin typeface="+mn-lt"/>
                <a:ea typeface="+mn-ea"/>
                <a:cs typeface="+mn-cs"/>
              </a:rPr>
              <a:t>e.g., imagery, meditations, paired exercises, role play)</a:t>
            </a:r>
            <a:r>
              <a:rPr lang="en-US" sz="1200" kern="1200" baseline="0" dirty="0" smtClean="0">
                <a:solidFill>
                  <a:schemeClr val="tx1"/>
                </a:solidFill>
                <a:latin typeface="+mn-lt"/>
                <a:ea typeface="+mn-ea"/>
                <a:cs typeface="+mn-cs"/>
              </a:rPr>
              <a:t> </a:t>
            </a:r>
            <a:r>
              <a:rPr lang="en-US" baseline="0" dirty="0" smtClean="0"/>
              <a:t>e.g. stare at partner role playing as a client, cannot move body, only show listening thru eyes.</a:t>
            </a:r>
            <a:endParaRPr lang="en-US" dirty="0" smtClean="0"/>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8</a:t>
            </a:fld>
            <a:endParaRPr lang="en-US"/>
          </a:p>
        </p:txBody>
      </p:sp>
    </p:spTree>
    <p:extLst>
      <p:ext uri="{BB962C8B-B14F-4D97-AF65-F5344CB8AC3E}">
        <p14:creationId xmlns:p14="http://schemas.microsoft.com/office/powerpoint/2010/main" val="41643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these measures before</a:t>
            </a:r>
            <a:r>
              <a:rPr lang="en-US" baseline="0" dirty="0" smtClean="0"/>
              <a:t> training, after training, and follow-up.</a:t>
            </a:r>
          </a:p>
          <a:p>
            <a:r>
              <a:rPr lang="en-US" baseline="0" dirty="0" smtClean="0"/>
              <a:t>Follow-up was </a:t>
            </a:r>
            <a:r>
              <a:rPr lang="en-US" baseline="0" dirty="0" err="1" smtClean="0"/>
              <a:t>approx</a:t>
            </a:r>
            <a:r>
              <a:rPr lang="en-US" baseline="0" dirty="0" smtClean="0"/>
              <a:t> 5-8 weeks after workshop and when students completed first practicum, where they actually saw clients, at the end of the semester.</a:t>
            </a:r>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9</a:t>
            </a:fld>
            <a:endParaRPr lang="en-US"/>
          </a:p>
        </p:txBody>
      </p:sp>
    </p:spTree>
    <p:extLst>
      <p:ext uri="{BB962C8B-B14F-4D97-AF65-F5344CB8AC3E}">
        <p14:creationId xmlns:p14="http://schemas.microsoft.com/office/powerpoint/2010/main" val="416785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accent2">
                    <a:lumMod val="50000"/>
                  </a:schemeClr>
                </a:solidFill>
                <a:latin typeface="Footlight MT Light"/>
                <a:cs typeface="Footlight MT Light"/>
              </a:rPr>
              <a:t>Measures automatic thoughts that a therapist has about his/her work</a:t>
            </a:r>
          </a:p>
          <a:p>
            <a:pPr marL="0" indent="0">
              <a:buNone/>
            </a:pPr>
            <a:r>
              <a:rPr lang="en-US" sz="1200" dirty="0" smtClean="0">
                <a:solidFill>
                  <a:schemeClr val="accent2">
                    <a:lumMod val="50000"/>
                  </a:schemeClr>
                </a:solidFill>
                <a:latin typeface="Footlight MT Light"/>
                <a:cs typeface="Footlight MT Light"/>
              </a:rPr>
              <a:t>29</a:t>
            </a:r>
            <a:r>
              <a:rPr lang="en-US" sz="1200" baseline="0" dirty="0" smtClean="0">
                <a:solidFill>
                  <a:schemeClr val="accent2">
                    <a:lumMod val="50000"/>
                  </a:schemeClr>
                </a:solidFill>
                <a:latin typeface="Footlight MT Light"/>
                <a:cs typeface="Footlight MT Light"/>
              </a:rPr>
              <a:t> questions with a 6-point </a:t>
            </a:r>
            <a:r>
              <a:rPr lang="en-US" sz="1200" baseline="0" dirty="0" err="1" smtClean="0">
                <a:solidFill>
                  <a:schemeClr val="accent2">
                    <a:lumMod val="50000"/>
                  </a:schemeClr>
                </a:solidFill>
                <a:latin typeface="Footlight MT Light"/>
                <a:cs typeface="Footlight MT Light"/>
              </a:rPr>
              <a:t>likert</a:t>
            </a:r>
            <a:r>
              <a:rPr lang="en-US" sz="1200" baseline="0" dirty="0" smtClean="0">
                <a:solidFill>
                  <a:schemeClr val="accent2">
                    <a:lumMod val="50000"/>
                  </a:schemeClr>
                </a:solidFill>
                <a:latin typeface="Footlight MT Light"/>
                <a:cs typeface="Footlight MT Light"/>
              </a:rPr>
              <a:t> scale ranging from strongly agree to strongly disagree</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Original study found that: </a:t>
            </a:r>
            <a:r>
              <a:rPr lang="en-US" sz="1200" i="1" kern="1200" dirty="0" smtClean="0">
                <a:solidFill>
                  <a:schemeClr val="tx1"/>
                </a:solidFill>
                <a:effectLst/>
                <a:latin typeface="+mn-lt"/>
                <a:ea typeface="+mn-ea"/>
                <a:cs typeface="+mn-cs"/>
              </a:rPr>
              <a:t>“Therapist beliefs were found to predict vulnerability to vicarious traumatization and burnout”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0EA921-CDA9-5E44-B5B1-F0326FBC6D0F}" type="slidenum">
              <a:rPr lang="en-US" smtClean="0"/>
              <a:t>10</a:t>
            </a:fld>
            <a:endParaRPr lang="en-US"/>
          </a:p>
        </p:txBody>
      </p:sp>
    </p:spTree>
    <p:extLst>
      <p:ext uri="{BB962C8B-B14F-4D97-AF65-F5344CB8AC3E}">
        <p14:creationId xmlns:p14="http://schemas.microsoft.com/office/powerpoint/2010/main" val="5964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A3F1CF-259C-774D-BA46-27DB592D28B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1111081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A3F1CF-259C-774D-BA46-27DB592D28B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3768104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A3F1CF-259C-774D-BA46-27DB592D28B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303045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A3F1CF-259C-774D-BA46-27DB592D28B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A3F1CF-259C-774D-BA46-27DB592D28B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A3F1CF-259C-774D-BA46-27DB592D28B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A3F1CF-259C-774D-BA46-27DB592D28BE}"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A3F1CF-259C-774D-BA46-27DB592D28BE}" type="datetimeFigureOut">
              <a:rPr lang="en-US" smtClean="0"/>
              <a:t>6/25/2014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A3F1CF-259C-774D-BA46-27DB592D28BE}" type="datetimeFigureOut">
              <a:rPr lang="en-US" smtClean="0"/>
              <a:t>6/25/2014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A3F1CF-259C-774D-BA46-27DB592D28BE}" type="datetimeFigureOut">
              <a:rPr lang="en-US" smtClean="0"/>
              <a:t>6/25/2014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A3F1CF-259C-774D-BA46-27DB592D28BE}"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A3F1CF-259C-774D-BA46-27DB592D28B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255587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A3F1CF-259C-774D-BA46-27DB592D28BE}"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A3F1CF-259C-774D-BA46-27DB592D28B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A3F1CF-259C-774D-BA46-27DB592D28B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A3F1CF-259C-774D-BA46-27DB592D28B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010609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A3F1CF-259C-774D-BA46-27DB592D28BE}"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82573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A3F1CF-259C-774D-BA46-27DB592D28BE}" type="datetimeFigureOut">
              <a:rPr lang="en-US" smtClean="0"/>
              <a:t>6/25/2014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580302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A3F1CF-259C-774D-BA46-27DB592D28BE}" type="datetimeFigureOut">
              <a:rPr lang="en-US" smtClean="0"/>
              <a:t>6/25/2014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3378241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A3F1CF-259C-774D-BA46-27DB592D28BE}" type="datetimeFigureOut">
              <a:rPr lang="en-US" smtClean="0"/>
              <a:t>6/25/2014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4287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A3F1CF-259C-774D-BA46-27DB592D28BE}"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744604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A3F1CF-259C-774D-BA46-27DB592D28BE}"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6464A-FDB0-E142-A012-393821A318E8}" type="slidenum">
              <a:rPr lang="en-US" smtClean="0"/>
              <a:t>‹#›</a:t>
            </a:fld>
            <a:endParaRPr lang="en-US"/>
          </a:p>
        </p:txBody>
      </p:sp>
    </p:spTree>
    <p:extLst>
      <p:ext uri="{BB962C8B-B14F-4D97-AF65-F5344CB8AC3E}">
        <p14:creationId xmlns:p14="http://schemas.microsoft.com/office/powerpoint/2010/main" val="2452997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3F1CF-259C-774D-BA46-27DB592D28BE}" type="datetimeFigureOut">
              <a:rPr lang="en-US" smtClean="0"/>
              <a:t>6/25/2014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6464A-FDB0-E142-A012-393821A318E8}" type="slidenum">
              <a:rPr lang="en-US" smtClean="0"/>
              <a:t>‹#›</a:t>
            </a:fld>
            <a:endParaRPr lang="en-US"/>
          </a:p>
        </p:txBody>
      </p:sp>
    </p:spTree>
    <p:extLst>
      <p:ext uri="{BB962C8B-B14F-4D97-AF65-F5344CB8AC3E}">
        <p14:creationId xmlns:p14="http://schemas.microsoft.com/office/powerpoint/2010/main" val="2607041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3F1CF-259C-774D-BA46-27DB592D28BE}" type="datetimeFigureOut">
              <a:rPr lang="en-US" smtClean="0"/>
              <a:t>6/25/2014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6464A-FDB0-E142-A012-393821A318E8}"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7.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56776" y="552611"/>
            <a:ext cx="8846125" cy="4154984"/>
          </a:xfrm>
          <a:prstGeom prst="rect">
            <a:avLst/>
          </a:prstGeom>
          <a:noFill/>
        </p:spPr>
        <p:txBody>
          <a:bodyPr wrap="square" rtlCol="0">
            <a:spAutoFit/>
          </a:bodyPr>
          <a:lstStyle/>
          <a:p>
            <a:pPr algn="ctr"/>
            <a:r>
              <a:rPr lang="en-US" sz="3200" b="1" dirty="0">
                <a:solidFill>
                  <a:srgbClr val="DB002B"/>
                </a:solidFill>
                <a:latin typeface="Charter Black"/>
                <a:cs typeface="Charter Black"/>
              </a:rPr>
              <a:t>Growing Therapists 101: Psychological Flexibility and Relationship Skills in the Developing Clinician </a:t>
            </a:r>
            <a:endParaRPr lang="en-US" sz="3200" b="1" dirty="0" smtClean="0">
              <a:solidFill>
                <a:srgbClr val="DB002B"/>
              </a:solidFill>
              <a:latin typeface="Charter Black"/>
              <a:cs typeface="Charter Black"/>
            </a:endParaRPr>
          </a:p>
          <a:p>
            <a:pPr algn="ctr"/>
            <a:endParaRPr lang="en-US" b="1" dirty="0" smtClean="0">
              <a:latin typeface="Palatino"/>
              <a:cs typeface="Palatino"/>
            </a:endParaRPr>
          </a:p>
          <a:p>
            <a:pPr algn="ctr"/>
            <a:endParaRPr lang="en-US" b="1" dirty="0">
              <a:latin typeface="Palatino"/>
              <a:cs typeface="Palatino"/>
            </a:endParaRPr>
          </a:p>
          <a:p>
            <a:pPr algn="ctr"/>
            <a:endParaRPr lang="en-US" b="1" dirty="0">
              <a:latin typeface="Palatino"/>
              <a:cs typeface="Palatino"/>
            </a:endParaRPr>
          </a:p>
          <a:p>
            <a:r>
              <a:rPr lang="en-US" sz="2400" dirty="0" smtClean="0">
                <a:latin typeface="Brush Script MT Italic"/>
                <a:cs typeface="Brush Script MT Italic"/>
              </a:rPr>
              <a:t>Emmy LeBleu, Tracy </a:t>
            </a:r>
            <a:r>
              <a:rPr lang="en-US" sz="2400" dirty="0" err="1">
                <a:latin typeface="Brush Script MT Italic"/>
                <a:cs typeface="Brush Script MT Italic"/>
              </a:rPr>
              <a:t>P</a:t>
            </a:r>
            <a:r>
              <a:rPr lang="en-US" sz="2400" dirty="0" err="1" smtClean="0">
                <a:latin typeface="Brush Script MT Italic"/>
                <a:cs typeface="Brush Script MT Italic"/>
              </a:rPr>
              <a:t>rotti</a:t>
            </a:r>
            <a:r>
              <a:rPr lang="en-US" sz="2400" dirty="0" smtClean="0">
                <a:latin typeface="Brush Script MT Italic"/>
                <a:cs typeface="Brush Script MT Italic"/>
              </a:rPr>
              <a:t>, &amp; Emily Sandoz, Ph.D.</a:t>
            </a:r>
          </a:p>
          <a:p>
            <a:endParaRPr lang="en-US" dirty="0" smtClean="0">
              <a:latin typeface="Apple Chancery"/>
              <a:cs typeface="Apple Chancery"/>
            </a:endParaRPr>
          </a:p>
          <a:p>
            <a:r>
              <a:rPr lang="en-US" sz="3600" b="1" dirty="0" smtClean="0">
                <a:latin typeface="Brush Script MT Italic"/>
                <a:cs typeface="Brush Script MT Italic"/>
              </a:rPr>
              <a:t>Louisiana Contextual Science Research Group</a:t>
            </a:r>
          </a:p>
          <a:p>
            <a:r>
              <a:rPr lang="en-US" sz="3600" b="1" dirty="0" smtClean="0">
                <a:latin typeface="Brush Script MT Italic"/>
                <a:cs typeface="Brush Script MT Italic"/>
              </a:rPr>
              <a:t>University of Louisiana at Lafayette</a:t>
            </a:r>
          </a:p>
        </p:txBody>
      </p:sp>
    </p:spTree>
    <p:extLst>
      <p:ext uri="{BB962C8B-B14F-4D97-AF65-F5344CB8AC3E}">
        <p14:creationId xmlns:p14="http://schemas.microsoft.com/office/powerpoint/2010/main" val="2853379138"/>
      </p:ext>
    </p:extLst>
  </p:cSld>
  <p:clrMapOvr>
    <a:masterClrMapping/>
  </p:clrMapOvr>
  <mc:AlternateContent xmlns:mc="http://schemas.openxmlformats.org/markup-compatibility/2006" xmlns:p14="http://schemas.microsoft.com/office/powerpoint/2010/main">
    <mc:Choice Requires="p14">
      <p:transition spd="slow" p14:dur="2000" advTm="3911"/>
    </mc:Choice>
    <mc:Fallback xmlns="">
      <p:transition xmlns:p14="http://schemas.microsoft.com/office/powerpoint/2010/main" spd="slow" advTm="391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1119"/>
            <a:ext cx="9144000" cy="4789714"/>
          </a:xfrm>
          <a:prstGeom prst="rect">
            <a:avLst/>
          </a:prstGeom>
        </p:spPr>
      </p:pic>
      <p:sp>
        <p:nvSpPr>
          <p:cNvPr id="3" name="TextBox 2"/>
          <p:cNvSpPr txBox="1"/>
          <p:nvPr/>
        </p:nvSpPr>
        <p:spPr>
          <a:xfrm>
            <a:off x="2821981" y="1366442"/>
            <a:ext cx="3352200" cy="707886"/>
          </a:xfrm>
          <a:prstGeom prst="rect">
            <a:avLst/>
          </a:prstGeom>
          <a:noFill/>
        </p:spPr>
        <p:txBody>
          <a:bodyPr wrap="none" rtlCol="0">
            <a:spAutoFit/>
          </a:bodyPr>
          <a:lstStyle/>
          <a:p>
            <a:r>
              <a:rPr lang="en-US" sz="4000" dirty="0" smtClean="0">
                <a:ln w="28575" cmpd="sng">
                  <a:solidFill>
                    <a:schemeClr val="bg1"/>
                  </a:solidFill>
                </a:ln>
                <a:latin typeface="Braggadocio"/>
                <a:cs typeface="Braggadocio"/>
              </a:rPr>
              <a:t>Therapist</a:t>
            </a:r>
            <a:endParaRPr lang="en-US" sz="4000" dirty="0">
              <a:ln w="28575" cmpd="sng">
                <a:solidFill>
                  <a:schemeClr val="bg1"/>
                </a:solidFill>
              </a:ln>
              <a:latin typeface="Braggadocio"/>
              <a:cs typeface="Braggadocio"/>
            </a:endParaRPr>
          </a:p>
        </p:txBody>
      </p:sp>
      <p:sp>
        <p:nvSpPr>
          <p:cNvPr id="4" name="Rectangle 3"/>
          <p:cNvSpPr/>
          <p:nvPr/>
        </p:nvSpPr>
        <p:spPr>
          <a:xfrm>
            <a:off x="3109974" y="4749605"/>
            <a:ext cx="2797686" cy="1015663"/>
          </a:xfrm>
          <a:prstGeom prst="rect">
            <a:avLst/>
          </a:prstGeom>
        </p:spPr>
        <p:txBody>
          <a:bodyPr wrap="none">
            <a:spAutoFit/>
          </a:bodyPr>
          <a:lstStyle/>
          <a:p>
            <a:r>
              <a:rPr lang="en-US" sz="6000" dirty="0" smtClean="0">
                <a:ln w="28575" cmpd="sng">
                  <a:solidFill>
                    <a:schemeClr val="bg1"/>
                  </a:solidFill>
                </a:ln>
                <a:latin typeface="Braggadocio"/>
                <a:cs typeface="Braggadocio"/>
              </a:rPr>
              <a:t>Scale</a:t>
            </a:r>
            <a:endParaRPr lang="en-US" sz="6000" dirty="0">
              <a:ln w="28575" cmpd="sng">
                <a:solidFill>
                  <a:schemeClr val="bg1"/>
                </a:solidFill>
              </a:ln>
              <a:latin typeface="Braggadocio"/>
              <a:cs typeface="Braggadocio"/>
            </a:endParaRPr>
          </a:p>
        </p:txBody>
      </p:sp>
    </p:spTree>
    <p:extLst>
      <p:ext uri="{BB962C8B-B14F-4D97-AF65-F5344CB8AC3E}">
        <p14:creationId xmlns:p14="http://schemas.microsoft.com/office/powerpoint/2010/main" val="21223053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81000"/>
            <a:ext cx="9144000" cy="6090047"/>
          </a:xfrm>
          <a:prstGeom prst="rect">
            <a:avLst/>
          </a:prstGeom>
        </p:spPr>
      </p:pic>
      <p:sp>
        <p:nvSpPr>
          <p:cNvPr id="2" name="Title 1"/>
          <p:cNvSpPr>
            <a:spLocks noGrp="1"/>
          </p:cNvSpPr>
          <p:nvPr>
            <p:ph type="title"/>
          </p:nvPr>
        </p:nvSpPr>
        <p:spPr>
          <a:xfrm>
            <a:off x="914400" y="381000"/>
            <a:ext cx="8229600" cy="1028386"/>
          </a:xfrm>
        </p:spPr>
        <p:txBody>
          <a:bodyPr>
            <a:normAutofit/>
          </a:bodyPr>
          <a:lstStyle/>
          <a:p>
            <a:pPr lvl="1" algn="ctr" defTabSz="457200" rtl="0">
              <a:spcBef>
                <a:spcPct val="0"/>
              </a:spcBef>
            </a:pPr>
            <a:r>
              <a:rPr lang="en-US" sz="4000" b="1" dirty="0" smtClean="0">
                <a:ln w="19050" cmpd="sng">
                  <a:solidFill>
                    <a:schemeClr val="tx1"/>
                  </a:solidFill>
                </a:ln>
                <a:solidFill>
                  <a:schemeClr val="tx2">
                    <a:lumMod val="50000"/>
                  </a:schemeClr>
                </a:solidFill>
                <a:effectLst>
                  <a:innerShdw blurRad="69850" dist="43180" dir="5400000">
                    <a:srgbClr val="000000">
                      <a:alpha val="65000"/>
                    </a:srgbClr>
                  </a:innerShdw>
                </a:effectLst>
                <a:latin typeface="Braggadocio"/>
                <a:cs typeface="Braggadocio"/>
              </a:rPr>
              <a:t>Tolerance of Distress</a:t>
            </a:r>
            <a:r>
              <a:rPr lang="en-US" sz="2400" dirty="0" smtClean="0">
                <a:ln>
                  <a:solidFill>
                    <a:schemeClr val="bg1"/>
                  </a:solidFill>
                </a:ln>
                <a:solidFill>
                  <a:schemeClr val="tx1"/>
                </a:solidFill>
                <a:latin typeface="Braggadocio"/>
                <a:cs typeface="Braggadocio"/>
              </a:rPr>
              <a:t/>
            </a:r>
            <a:br>
              <a:rPr lang="en-US" sz="2400" dirty="0" smtClean="0">
                <a:ln>
                  <a:solidFill>
                    <a:schemeClr val="bg1"/>
                  </a:solidFill>
                </a:ln>
                <a:solidFill>
                  <a:schemeClr val="tx1"/>
                </a:solidFill>
                <a:latin typeface="Braggadocio"/>
                <a:cs typeface="Braggadocio"/>
              </a:rPr>
            </a:br>
            <a:endParaRPr lang="en-US" b="1" dirty="0">
              <a:ln>
                <a:solidFill>
                  <a:schemeClr val="bg1"/>
                </a:solidFill>
              </a:ln>
              <a:solidFill>
                <a:schemeClr val="tx1"/>
              </a:solidFill>
              <a:effectLst>
                <a:innerShdw blurRad="69850" dist="43180" dir="5400000">
                  <a:srgbClr val="000000">
                    <a:alpha val="65000"/>
                  </a:srgbClr>
                </a:innerShdw>
              </a:effectLst>
              <a:latin typeface="Braggadocio"/>
              <a:cs typeface="Braggadocio"/>
            </a:endParaRPr>
          </a:p>
        </p:txBody>
      </p:sp>
      <p:sp>
        <p:nvSpPr>
          <p:cNvPr id="6" name="TextBox 5"/>
          <p:cNvSpPr txBox="1"/>
          <p:nvPr/>
        </p:nvSpPr>
        <p:spPr>
          <a:xfrm>
            <a:off x="3253814" y="1824884"/>
            <a:ext cx="5760845" cy="830997"/>
          </a:xfrm>
          <a:prstGeom prst="rect">
            <a:avLst/>
          </a:prstGeom>
          <a:noFill/>
        </p:spPr>
        <p:txBody>
          <a:bodyPr wrap="square" rtlCol="0">
            <a:spAutoFit/>
          </a:bodyPr>
          <a:lstStyle/>
          <a:p>
            <a:pPr algn="r"/>
            <a:r>
              <a:rPr lang="en-AU" sz="2400" dirty="0">
                <a:latin typeface="Britannic Bold"/>
                <a:cs typeface="Britannic Bold"/>
              </a:rPr>
              <a:t>If I allow myself to feel what my client feels I’ll be </a:t>
            </a:r>
            <a:r>
              <a:rPr lang="en-AU" sz="2400" dirty="0" smtClean="0">
                <a:latin typeface="Britannic Bold"/>
                <a:cs typeface="Britannic Bold"/>
              </a:rPr>
              <a:t>damaged.</a:t>
            </a:r>
            <a:r>
              <a:rPr lang="en-US" sz="2400" dirty="0" smtClean="0">
                <a:latin typeface="Britannic Bold"/>
                <a:cs typeface="Britannic Bold"/>
              </a:rPr>
              <a:t> </a:t>
            </a:r>
            <a:endParaRPr lang="en-US" sz="2400" dirty="0">
              <a:latin typeface="Britannic Bold"/>
              <a:cs typeface="Britannic Bold"/>
            </a:endParaRPr>
          </a:p>
        </p:txBody>
      </p:sp>
      <p:sp>
        <p:nvSpPr>
          <p:cNvPr id="7" name="TextBox 6"/>
          <p:cNvSpPr txBox="1"/>
          <p:nvPr/>
        </p:nvSpPr>
        <p:spPr>
          <a:xfrm>
            <a:off x="2939004" y="3012503"/>
            <a:ext cx="6075655" cy="830997"/>
          </a:xfrm>
          <a:prstGeom prst="rect">
            <a:avLst/>
          </a:prstGeom>
          <a:noFill/>
        </p:spPr>
        <p:txBody>
          <a:bodyPr wrap="square" rtlCol="0">
            <a:spAutoFit/>
          </a:bodyPr>
          <a:lstStyle/>
          <a:p>
            <a:pPr algn="r"/>
            <a:r>
              <a:rPr lang="en-AU" sz="2400" dirty="0">
                <a:latin typeface="Britannic Bold"/>
                <a:cs typeface="Britannic Bold"/>
              </a:rPr>
              <a:t>I must not allow my client to become too distressed in </a:t>
            </a:r>
            <a:r>
              <a:rPr lang="en-AU" sz="2400" dirty="0" smtClean="0">
                <a:latin typeface="Britannic Bold"/>
                <a:cs typeface="Britannic Bold"/>
              </a:rPr>
              <a:t>therapy.</a:t>
            </a:r>
            <a:r>
              <a:rPr lang="en-US" sz="2400" dirty="0" smtClean="0">
                <a:latin typeface="Britannic Bold"/>
                <a:cs typeface="Britannic Bold"/>
              </a:rPr>
              <a:t> </a:t>
            </a:r>
            <a:endParaRPr lang="en-US" sz="2400" dirty="0">
              <a:latin typeface="Britannic Bold"/>
              <a:cs typeface="Britannic Bold"/>
            </a:endParaRPr>
          </a:p>
        </p:txBody>
      </p:sp>
      <p:sp>
        <p:nvSpPr>
          <p:cNvPr id="8" name="TextBox 7"/>
          <p:cNvSpPr txBox="1"/>
          <p:nvPr/>
        </p:nvSpPr>
        <p:spPr>
          <a:xfrm>
            <a:off x="1301247" y="3982697"/>
            <a:ext cx="7713412" cy="830997"/>
          </a:xfrm>
          <a:prstGeom prst="rect">
            <a:avLst/>
          </a:prstGeom>
          <a:noFill/>
        </p:spPr>
        <p:txBody>
          <a:bodyPr wrap="square" rtlCol="0">
            <a:spAutoFit/>
          </a:bodyPr>
          <a:lstStyle/>
          <a:p>
            <a:pPr algn="r"/>
            <a:r>
              <a:rPr lang="en-AU" sz="2400" dirty="0">
                <a:latin typeface="Britannic Bold"/>
                <a:cs typeface="Britannic Bold"/>
              </a:rPr>
              <a:t>I shouldn’t allow my clients to become distressed, they really want to feel </a:t>
            </a:r>
            <a:r>
              <a:rPr lang="en-AU" sz="2400" dirty="0" smtClean="0">
                <a:latin typeface="Britannic Bold"/>
                <a:cs typeface="Britannic Bold"/>
              </a:rPr>
              <a:t>better.</a:t>
            </a:r>
            <a:r>
              <a:rPr lang="en-US" sz="2400" dirty="0" smtClean="0">
                <a:latin typeface="Britannic Bold"/>
                <a:cs typeface="Britannic Bold"/>
              </a:rPr>
              <a:t> </a:t>
            </a:r>
            <a:endParaRPr lang="en-US" sz="2400" dirty="0">
              <a:latin typeface="Britannic Bold"/>
              <a:cs typeface="Britannic Bold"/>
            </a:endParaRPr>
          </a:p>
        </p:txBody>
      </p:sp>
    </p:spTree>
    <p:custDataLst>
      <p:tags r:id="rId1"/>
    </p:custDataLst>
    <p:extLst>
      <p:ext uri="{BB962C8B-B14F-4D97-AF65-F5344CB8AC3E}">
        <p14:creationId xmlns:p14="http://schemas.microsoft.com/office/powerpoint/2010/main" val="2629266293"/>
      </p:ext>
    </p:extLst>
  </p:cSld>
  <p:clrMapOvr>
    <a:masterClrMapping/>
  </p:clrMapOvr>
  <mc:AlternateContent xmlns:mc="http://schemas.openxmlformats.org/markup-compatibility/2006" xmlns:p14="http://schemas.microsoft.com/office/powerpoint/2010/main">
    <mc:Choice Requires="p14">
      <p:transition spd="slow" p14:dur="2000" advTm="153857"/>
    </mc:Choice>
    <mc:Fallback xmlns="">
      <p:transition xmlns:p14="http://schemas.microsoft.com/office/powerpoint/2010/main" spd="slow" advTm="1538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14623"/>
            <a:ext cx="9144000" cy="6025415"/>
          </a:xfrm>
          <a:prstGeom prst="rect">
            <a:avLst/>
          </a:prstGeom>
          <a:ln>
            <a:noFill/>
          </a:ln>
          <a:effectLst>
            <a:softEdge rad="112500"/>
          </a:effectLst>
        </p:spPr>
      </p:pic>
      <p:sp>
        <p:nvSpPr>
          <p:cNvPr id="2" name="Title 1"/>
          <p:cNvSpPr>
            <a:spLocks noGrp="1"/>
          </p:cNvSpPr>
          <p:nvPr>
            <p:ph type="title"/>
          </p:nvPr>
        </p:nvSpPr>
        <p:spPr>
          <a:xfrm>
            <a:off x="473643" y="314623"/>
            <a:ext cx="8229600" cy="1028386"/>
          </a:xfrm>
        </p:spPr>
        <p:txBody>
          <a:bodyPr>
            <a:normAutofit/>
          </a:bodyPr>
          <a:lstStyle/>
          <a:p>
            <a:pPr lvl="1" algn="ctr" defTabSz="457200" rtl="0">
              <a:spcBef>
                <a:spcPct val="0"/>
              </a:spcBef>
            </a:pPr>
            <a:r>
              <a:rPr lang="en-US" sz="4000" b="1" dirty="0" smtClean="0">
                <a:ln w="28575" cmpd="sng">
                  <a:solidFill>
                    <a:schemeClr val="bg1"/>
                  </a:solidFill>
                </a:ln>
                <a:solidFill>
                  <a:srgbClr val="FFFFFF"/>
                </a:solidFill>
                <a:effectLst>
                  <a:innerShdw blurRad="69850" dist="43180" dir="5400000">
                    <a:srgbClr val="000000">
                      <a:alpha val="65000"/>
                    </a:srgbClr>
                  </a:innerShdw>
                </a:effectLst>
                <a:latin typeface="Braggadocio"/>
                <a:cs typeface="Braggadocio"/>
              </a:rPr>
              <a:t>Rigid Model Adherence</a:t>
            </a:r>
            <a:endParaRPr lang="en-US" b="1" dirty="0">
              <a:ln w="28575" cmpd="sng">
                <a:solidFill>
                  <a:schemeClr val="bg1"/>
                </a:solidFill>
              </a:ln>
              <a:gradFill>
                <a:gsLst>
                  <a:gs pos="0">
                    <a:schemeClr val="accent2">
                      <a:lumMod val="50000"/>
                    </a:schemeClr>
                  </a:gs>
                  <a:gs pos="77000">
                    <a:schemeClr val="accent2">
                      <a:lumMod val="60000"/>
                      <a:lumOff val="40000"/>
                    </a:schemeClr>
                  </a:gs>
                  <a:gs pos="100000">
                    <a:schemeClr val="accent6">
                      <a:tint val="12000"/>
                      <a:satMod val="255000"/>
                    </a:schemeClr>
                  </a:gs>
                </a:gsLst>
                <a:lin ang="5400000"/>
              </a:gradFill>
              <a:effectLst>
                <a:innerShdw blurRad="69850" dist="43180" dir="5400000">
                  <a:srgbClr val="000000">
                    <a:alpha val="65000"/>
                  </a:srgbClr>
                </a:innerShdw>
              </a:effectLst>
              <a:latin typeface="Braggadocio"/>
              <a:cs typeface="Braggadocio"/>
            </a:endParaRPr>
          </a:p>
        </p:txBody>
      </p:sp>
      <p:sp>
        <p:nvSpPr>
          <p:cNvPr id="5" name="Rectangle 4"/>
          <p:cNvSpPr/>
          <p:nvPr/>
        </p:nvSpPr>
        <p:spPr>
          <a:xfrm>
            <a:off x="473642" y="1704860"/>
            <a:ext cx="7663067" cy="1077218"/>
          </a:xfrm>
          <a:prstGeom prst="rect">
            <a:avLst/>
          </a:prstGeom>
        </p:spPr>
        <p:txBody>
          <a:bodyPr wrap="square">
            <a:spAutoFit/>
          </a:bodyPr>
          <a:lstStyle/>
          <a:p>
            <a:r>
              <a:rPr lang="en-AU" sz="3200" b="1" dirty="0">
                <a:ln>
                  <a:solidFill>
                    <a:srgbClr val="000000"/>
                  </a:solidFill>
                </a:ln>
                <a:latin typeface="Britannic Bold"/>
                <a:cs typeface="Britannic Bold"/>
              </a:rPr>
              <a:t>If I just stick to one therapeutic model it will solve the problem for </a:t>
            </a:r>
            <a:r>
              <a:rPr lang="en-AU" sz="3200" b="1" dirty="0" smtClean="0">
                <a:ln>
                  <a:solidFill>
                    <a:srgbClr val="000000"/>
                  </a:solidFill>
                </a:ln>
                <a:latin typeface="Britannic Bold"/>
                <a:cs typeface="Britannic Bold"/>
              </a:rPr>
              <a:t>me.</a:t>
            </a:r>
            <a:r>
              <a:rPr lang="en-US" sz="3200" b="1" dirty="0" smtClean="0">
                <a:ln>
                  <a:solidFill>
                    <a:srgbClr val="000000"/>
                  </a:solidFill>
                </a:ln>
                <a:latin typeface="Britannic Bold"/>
                <a:cs typeface="Britannic Bold"/>
              </a:rPr>
              <a:t> </a:t>
            </a:r>
            <a:endParaRPr lang="en-US" sz="3200" b="1" dirty="0">
              <a:ln>
                <a:solidFill>
                  <a:srgbClr val="000000"/>
                </a:solidFill>
              </a:ln>
              <a:latin typeface="Britannic Bold"/>
              <a:cs typeface="Britannic Bold"/>
            </a:endParaRPr>
          </a:p>
        </p:txBody>
      </p:sp>
      <p:sp>
        <p:nvSpPr>
          <p:cNvPr id="7" name="Rectangle 6"/>
          <p:cNvSpPr/>
          <p:nvPr/>
        </p:nvSpPr>
        <p:spPr>
          <a:xfrm>
            <a:off x="473642" y="3161822"/>
            <a:ext cx="7663067" cy="1077218"/>
          </a:xfrm>
          <a:prstGeom prst="rect">
            <a:avLst/>
          </a:prstGeom>
        </p:spPr>
        <p:txBody>
          <a:bodyPr wrap="square">
            <a:spAutoFit/>
          </a:bodyPr>
          <a:lstStyle/>
          <a:p>
            <a:r>
              <a:rPr lang="en-AU" sz="3200" b="1" dirty="0">
                <a:ln>
                  <a:solidFill>
                    <a:srgbClr val="000000"/>
                  </a:solidFill>
                </a:ln>
                <a:latin typeface="Britannic Bold"/>
                <a:cs typeface="Britannic Bold"/>
              </a:rPr>
              <a:t>Once I have decided on a treatment model I should stick to </a:t>
            </a:r>
            <a:r>
              <a:rPr lang="en-AU" sz="3200" b="1" dirty="0" smtClean="0">
                <a:ln>
                  <a:solidFill>
                    <a:srgbClr val="000000"/>
                  </a:solidFill>
                </a:ln>
                <a:latin typeface="Britannic Bold"/>
                <a:cs typeface="Britannic Bold"/>
              </a:rPr>
              <a:t>it.</a:t>
            </a:r>
            <a:r>
              <a:rPr lang="en-US" sz="3200" b="1" dirty="0" smtClean="0">
                <a:ln>
                  <a:solidFill>
                    <a:srgbClr val="000000"/>
                  </a:solidFill>
                </a:ln>
                <a:latin typeface="Britannic Bold"/>
                <a:cs typeface="Britannic Bold"/>
              </a:rPr>
              <a:t> </a:t>
            </a:r>
            <a:endParaRPr lang="en-US" sz="3200" b="1" dirty="0">
              <a:ln>
                <a:solidFill>
                  <a:srgbClr val="000000"/>
                </a:solidFill>
              </a:ln>
              <a:latin typeface="Britannic Bold"/>
              <a:cs typeface="Britannic Bold"/>
            </a:endParaRPr>
          </a:p>
        </p:txBody>
      </p:sp>
    </p:spTree>
    <p:custDataLst>
      <p:tags r:id="rId1"/>
    </p:custDataLst>
    <p:extLst>
      <p:ext uri="{BB962C8B-B14F-4D97-AF65-F5344CB8AC3E}">
        <p14:creationId xmlns:p14="http://schemas.microsoft.com/office/powerpoint/2010/main" val="3120398035"/>
      </p:ext>
    </p:extLst>
  </p:cSld>
  <p:clrMapOvr>
    <a:masterClrMapping/>
  </p:clrMapOvr>
  <mc:AlternateContent xmlns:mc="http://schemas.openxmlformats.org/markup-compatibility/2006" xmlns:p14="http://schemas.microsoft.com/office/powerpoint/2010/main">
    <mc:Choice Requires="p14">
      <p:transition spd="slow" p14:dur="2000" advTm="31528"/>
    </mc:Choice>
    <mc:Fallback xmlns="">
      <p:transition xmlns:p14="http://schemas.microsoft.com/office/powerpoint/2010/main" spd="slow" advTm="31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255561"/>
            <a:ext cx="9144000" cy="6090615"/>
          </a:xfrm>
          <a:prstGeom prst="rect">
            <a:avLst/>
          </a:prstGeom>
        </p:spPr>
      </p:pic>
      <p:sp>
        <p:nvSpPr>
          <p:cNvPr id="2" name="Title 1"/>
          <p:cNvSpPr>
            <a:spLocks noGrp="1"/>
          </p:cNvSpPr>
          <p:nvPr>
            <p:ph type="title"/>
          </p:nvPr>
        </p:nvSpPr>
        <p:spPr>
          <a:xfrm>
            <a:off x="473643" y="101195"/>
            <a:ext cx="8229600" cy="1028386"/>
          </a:xfrm>
        </p:spPr>
        <p:txBody>
          <a:bodyPr>
            <a:normAutofit/>
          </a:bodyPr>
          <a:lstStyle/>
          <a:p>
            <a:pPr lvl="1" algn="ctr" defTabSz="457200" rtl="0">
              <a:spcBef>
                <a:spcPct val="0"/>
              </a:spcBef>
            </a:pPr>
            <a:r>
              <a:rPr lang="en-US" sz="4000" b="1" dirty="0" smtClean="0">
                <a:ln w="1905">
                  <a:solidFill>
                    <a:srgbClr val="000000"/>
                  </a:solidFill>
                </a:ln>
                <a:solidFill>
                  <a:srgbClr val="FFFFFF"/>
                </a:solidFill>
                <a:effectLst>
                  <a:innerShdw blurRad="69850" dist="43180" dir="5400000">
                    <a:srgbClr val="000000">
                      <a:alpha val="65000"/>
                    </a:srgbClr>
                  </a:innerShdw>
                </a:effectLst>
                <a:latin typeface="Braggadocio"/>
                <a:cs typeface="Braggadocio"/>
              </a:rPr>
              <a:t>Belief of Responsibility</a:t>
            </a:r>
            <a:endParaRPr lang="en-US" b="1" dirty="0">
              <a:ln>
                <a:solidFill>
                  <a:srgbClr val="000000"/>
                </a:solidFill>
              </a:ln>
              <a:solidFill>
                <a:srgbClr val="FFFFFF"/>
              </a:solidFill>
              <a:effectLst>
                <a:innerShdw blurRad="69850" dist="43180" dir="5400000">
                  <a:srgbClr val="000000">
                    <a:alpha val="65000"/>
                  </a:srgbClr>
                </a:innerShdw>
              </a:effectLst>
              <a:latin typeface="Braggadocio"/>
              <a:cs typeface="Braggadocio"/>
            </a:endParaRPr>
          </a:p>
        </p:txBody>
      </p:sp>
      <p:sp>
        <p:nvSpPr>
          <p:cNvPr id="7" name="Rectangle 6"/>
          <p:cNvSpPr/>
          <p:nvPr/>
        </p:nvSpPr>
        <p:spPr>
          <a:xfrm>
            <a:off x="473642" y="1302645"/>
            <a:ext cx="7035961" cy="1077218"/>
          </a:xfrm>
          <a:prstGeom prst="rect">
            <a:avLst/>
          </a:prstGeom>
        </p:spPr>
        <p:txBody>
          <a:bodyPr wrap="square">
            <a:spAutoFit/>
          </a:bodyPr>
          <a:lstStyle/>
          <a:p>
            <a:r>
              <a:rPr lang="en-AU" sz="3200" dirty="0">
                <a:latin typeface="Britannic Bold"/>
                <a:cs typeface="Britannic Bold"/>
              </a:rPr>
              <a:t>If my clients do not progress it is my </a:t>
            </a:r>
            <a:r>
              <a:rPr lang="en-AU" sz="3200" dirty="0" smtClean="0">
                <a:latin typeface="Britannic Bold"/>
                <a:cs typeface="Britannic Bold"/>
              </a:rPr>
              <a:t>responsibility.</a:t>
            </a:r>
            <a:r>
              <a:rPr lang="en-US" sz="3200" dirty="0" smtClean="0">
                <a:latin typeface="Britannic Bold"/>
                <a:cs typeface="Britannic Bold"/>
              </a:rPr>
              <a:t> </a:t>
            </a:r>
            <a:endParaRPr lang="en-US" sz="3200" dirty="0">
              <a:latin typeface="Britannic Bold"/>
              <a:cs typeface="Britannic Bold"/>
            </a:endParaRPr>
          </a:p>
        </p:txBody>
      </p:sp>
      <p:sp>
        <p:nvSpPr>
          <p:cNvPr id="8" name="Rectangle 7"/>
          <p:cNvSpPr/>
          <p:nvPr/>
        </p:nvSpPr>
        <p:spPr>
          <a:xfrm>
            <a:off x="473642" y="3181614"/>
            <a:ext cx="7235164" cy="1077218"/>
          </a:xfrm>
          <a:prstGeom prst="rect">
            <a:avLst/>
          </a:prstGeom>
        </p:spPr>
        <p:txBody>
          <a:bodyPr wrap="square">
            <a:spAutoFit/>
          </a:bodyPr>
          <a:lstStyle/>
          <a:p>
            <a:r>
              <a:rPr lang="en-AU" sz="3200" dirty="0">
                <a:latin typeface="Britannic Bold"/>
                <a:cs typeface="Britannic Bold"/>
              </a:rPr>
              <a:t>I am responsible if therapy is not </a:t>
            </a:r>
            <a:r>
              <a:rPr lang="en-AU" sz="3200" dirty="0" smtClean="0">
                <a:latin typeface="Britannic Bold"/>
                <a:cs typeface="Britannic Bold"/>
              </a:rPr>
              <a:t>successful. </a:t>
            </a:r>
            <a:endParaRPr lang="en-US" sz="3200" dirty="0">
              <a:latin typeface="Britannic Bold"/>
              <a:cs typeface="Britannic Bold"/>
            </a:endParaRPr>
          </a:p>
        </p:txBody>
      </p:sp>
    </p:spTree>
    <p:custDataLst>
      <p:tags r:id="rId1"/>
    </p:custDataLst>
    <p:extLst>
      <p:ext uri="{BB962C8B-B14F-4D97-AF65-F5344CB8AC3E}">
        <p14:creationId xmlns:p14="http://schemas.microsoft.com/office/powerpoint/2010/main" val="549230886"/>
      </p:ext>
    </p:extLst>
  </p:cSld>
  <p:clrMapOvr>
    <a:masterClrMapping/>
  </p:clrMapOvr>
  <mc:AlternateContent xmlns:mc="http://schemas.openxmlformats.org/markup-compatibility/2006" xmlns:p14="http://schemas.microsoft.com/office/powerpoint/2010/main">
    <mc:Choice Requires="p14">
      <p:transition spd="slow" p14:dur="2000" advTm="74324"/>
    </mc:Choice>
    <mc:Fallback xmlns="">
      <p:transition xmlns:p14="http://schemas.microsoft.com/office/powerpoint/2010/main" spd="slow" advTm="743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
                                        <p:tgtEl>
                                          <p:spTgt spid="8"/>
                                        </p:tgtEl>
                                      </p:cBhvr>
                                    </p:animEffect>
                                    <p:anim calcmode="lin" valueType="num">
                                      <p:cBhvr>
                                        <p:cTn id="17" dur="400" fill="hold"/>
                                        <p:tgtEl>
                                          <p:spTgt spid="8"/>
                                        </p:tgtEl>
                                        <p:attrNameLst>
                                          <p:attrName>ppt_x</p:attrName>
                                        </p:attrNameLst>
                                      </p:cBhvr>
                                      <p:tavLst>
                                        <p:tav tm="0">
                                          <p:val>
                                            <p:strVal val="#ppt_x"/>
                                          </p:val>
                                        </p:tav>
                                        <p:tav tm="100000">
                                          <p:val>
                                            <p:strVal val="#ppt_x"/>
                                          </p:val>
                                        </p:tav>
                                      </p:tavLst>
                                    </p:anim>
                                    <p:anim calcmode="lin" valueType="num">
                                      <p:cBhvr>
                                        <p:cTn id="18" dur="400" fill="hold"/>
                                        <p:tgtEl>
                                          <p:spTgt spid="8"/>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285019"/>
            <a:ext cx="9144000" cy="6100763"/>
          </a:xfrm>
          <a:prstGeom prst="rect">
            <a:avLst/>
          </a:prstGeom>
          <a:ln>
            <a:noFill/>
          </a:ln>
          <a:effectLst>
            <a:softEdge rad="112500"/>
          </a:effectLst>
        </p:spPr>
      </p:pic>
      <p:sp>
        <p:nvSpPr>
          <p:cNvPr id="2" name="Title 1"/>
          <p:cNvSpPr>
            <a:spLocks noGrp="1"/>
          </p:cNvSpPr>
          <p:nvPr>
            <p:ph type="title"/>
          </p:nvPr>
        </p:nvSpPr>
        <p:spPr>
          <a:xfrm>
            <a:off x="0" y="101195"/>
            <a:ext cx="9144000" cy="1028386"/>
          </a:xfrm>
        </p:spPr>
        <p:txBody>
          <a:bodyPr>
            <a:normAutofit/>
          </a:bodyPr>
          <a:lstStyle/>
          <a:p>
            <a:pPr lvl="1" algn="ctr" defTabSz="457200" rtl="0">
              <a:spcBef>
                <a:spcPct val="0"/>
              </a:spcBef>
            </a:pPr>
            <a:r>
              <a:rPr lang="en-US" sz="3200" b="1" dirty="0" smtClean="0">
                <a:ln w="28575" cmpd="sng">
                  <a:solidFill>
                    <a:srgbClr val="000000"/>
                  </a:solidFill>
                </a:ln>
                <a:solidFill>
                  <a:srgbClr val="FFFFFF"/>
                </a:solidFill>
                <a:effectLst>
                  <a:innerShdw blurRad="69850" dist="43180" dir="5400000">
                    <a:srgbClr val="000000">
                      <a:alpha val="65000"/>
                    </a:srgbClr>
                  </a:innerShdw>
                </a:effectLst>
                <a:latin typeface="Braggadocio"/>
                <a:cs typeface="Braggadocio"/>
              </a:rPr>
              <a:t>Need for Control/Understanding</a:t>
            </a:r>
            <a:endParaRPr lang="en-US" sz="1400" b="1" dirty="0">
              <a:ln w="28575" cmpd="sng">
                <a:solidFill>
                  <a:srgbClr val="000000"/>
                </a:solidFill>
              </a:ln>
              <a:solidFill>
                <a:srgbClr val="FFFFFF"/>
              </a:solidFill>
              <a:effectLst>
                <a:innerShdw blurRad="69850" dist="43180" dir="5400000">
                  <a:srgbClr val="000000">
                    <a:alpha val="65000"/>
                  </a:srgbClr>
                </a:innerShdw>
              </a:effectLst>
              <a:latin typeface="Braggadocio"/>
              <a:cs typeface="Braggadocio"/>
            </a:endParaRPr>
          </a:p>
        </p:txBody>
      </p:sp>
      <p:sp>
        <p:nvSpPr>
          <p:cNvPr id="3" name="Rectangle 2"/>
          <p:cNvSpPr/>
          <p:nvPr/>
        </p:nvSpPr>
        <p:spPr>
          <a:xfrm>
            <a:off x="357645" y="1506484"/>
            <a:ext cx="7729886" cy="1077218"/>
          </a:xfrm>
          <a:prstGeom prst="rect">
            <a:avLst/>
          </a:prstGeom>
        </p:spPr>
        <p:txBody>
          <a:bodyPr wrap="square">
            <a:spAutoFit/>
          </a:bodyPr>
          <a:lstStyle/>
          <a:p>
            <a:r>
              <a:rPr lang="en-AU" sz="3200" b="1" dirty="0">
                <a:ln>
                  <a:solidFill>
                    <a:srgbClr val="000000"/>
                  </a:solidFill>
                </a:ln>
                <a:latin typeface="Britannic Bold"/>
                <a:cs typeface="Britannic Bold"/>
              </a:rPr>
              <a:t>If I don’t have all the information I’m uncomfortable with </a:t>
            </a:r>
            <a:r>
              <a:rPr lang="en-AU" sz="3200" b="1" dirty="0" smtClean="0">
                <a:ln>
                  <a:solidFill>
                    <a:srgbClr val="000000"/>
                  </a:solidFill>
                </a:ln>
                <a:latin typeface="Britannic Bold"/>
                <a:cs typeface="Britannic Bold"/>
              </a:rPr>
              <a:t>therapy.</a:t>
            </a:r>
            <a:r>
              <a:rPr lang="en-US" sz="3200" b="1" dirty="0" smtClean="0">
                <a:ln>
                  <a:solidFill>
                    <a:srgbClr val="000000"/>
                  </a:solidFill>
                </a:ln>
                <a:latin typeface="Britannic Bold"/>
                <a:cs typeface="Britannic Bold"/>
              </a:rPr>
              <a:t> </a:t>
            </a:r>
            <a:endParaRPr lang="en-US" sz="3200" b="1" dirty="0">
              <a:ln>
                <a:solidFill>
                  <a:srgbClr val="000000"/>
                </a:solidFill>
              </a:ln>
              <a:latin typeface="Britannic Bold"/>
              <a:cs typeface="Britannic Bold"/>
            </a:endParaRPr>
          </a:p>
        </p:txBody>
      </p:sp>
      <p:sp>
        <p:nvSpPr>
          <p:cNvPr id="6" name="Rectangle 5"/>
          <p:cNvSpPr/>
          <p:nvPr/>
        </p:nvSpPr>
        <p:spPr>
          <a:xfrm>
            <a:off x="357644" y="2949036"/>
            <a:ext cx="8547271" cy="1077218"/>
          </a:xfrm>
          <a:prstGeom prst="rect">
            <a:avLst/>
          </a:prstGeom>
        </p:spPr>
        <p:txBody>
          <a:bodyPr wrap="square">
            <a:spAutoFit/>
          </a:bodyPr>
          <a:lstStyle/>
          <a:p>
            <a:r>
              <a:rPr lang="en-AU" sz="3200" b="1" dirty="0">
                <a:ln>
                  <a:solidFill>
                    <a:srgbClr val="000000"/>
                  </a:solidFill>
                </a:ln>
                <a:latin typeface="Britannic Bold"/>
                <a:cs typeface="Britannic Bold"/>
              </a:rPr>
              <a:t>I must fully understand what happens in therapy in order to help the client</a:t>
            </a:r>
            <a:r>
              <a:rPr lang="en-US" sz="3200" b="1" dirty="0">
                <a:ln>
                  <a:solidFill>
                    <a:srgbClr val="000000"/>
                  </a:solidFill>
                </a:ln>
                <a:latin typeface="Britannic Bold"/>
                <a:cs typeface="Britannic Bold"/>
              </a:rPr>
              <a:t> </a:t>
            </a:r>
          </a:p>
        </p:txBody>
      </p:sp>
    </p:spTree>
    <p:custDataLst>
      <p:tags r:id="rId1"/>
    </p:custDataLst>
    <p:extLst>
      <p:ext uri="{BB962C8B-B14F-4D97-AF65-F5344CB8AC3E}">
        <p14:creationId xmlns:p14="http://schemas.microsoft.com/office/powerpoint/2010/main" val="2372588012"/>
      </p:ext>
    </p:extLst>
  </p:cSld>
  <p:clrMapOvr>
    <a:masterClrMapping/>
  </p:clrMapOvr>
  <mc:AlternateContent xmlns:mc="http://schemas.openxmlformats.org/markup-compatibility/2006" xmlns:p14="http://schemas.microsoft.com/office/powerpoint/2010/main">
    <mc:Choice Requires="p14">
      <p:transition spd="slow" p14:dur="2000" advTm="36634"/>
    </mc:Choice>
    <mc:Fallback xmlns="">
      <p:transition xmlns:p14="http://schemas.microsoft.com/office/powerpoint/2010/main" spd="slow" advTm="366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2" name="Title 1"/>
          <p:cNvSpPr>
            <a:spLocks noGrp="1"/>
          </p:cNvSpPr>
          <p:nvPr>
            <p:ph type="title"/>
          </p:nvPr>
        </p:nvSpPr>
        <p:spPr>
          <a:xfrm>
            <a:off x="1143000" y="3806902"/>
            <a:ext cx="6858000" cy="1837865"/>
          </a:xfrm>
        </p:spPr>
        <p:txBody>
          <a:bodyPr>
            <a:noAutofit/>
          </a:bodyPr>
          <a:lstStyle/>
          <a:p>
            <a:r>
              <a:rPr lang="en-US" sz="3600" b="1" dirty="0" smtClean="0">
                <a:ln w="19050" cmpd="sng">
                  <a:solidFill>
                    <a:schemeClr val="bg1"/>
                  </a:solidFill>
                  <a:prstDash val="solid"/>
                </a:ln>
                <a:latin typeface="Braggadocio"/>
                <a:cs typeface="Braggadocio"/>
              </a:rPr>
              <a:t>Interpersonal Reactivity Index (IRI)</a:t>
            </a:r>
            <a:r>
              <a:rPr lang="en-US" sz="3600" b="1" dirty="0" smtClean="0">
                <a:ln w="19050" cmpd="sng">
                  <a:solidFill>
                    <a:schemeClr val="accent1">
                      <a:shade val="88000"/>
                      <a:satMod val="110000"/>
                    </a:schemeClr>
                  </a:solidFill>
                  <a:prstDash val="solid"/>
                </a:ln>
                <a:latin typeface="Braggadocio"/>
                <a:cs typeface="Braggadocio"/>
              </a:rPr>
              <a:t/>
            </a:r>
            <a:br>
              <a:rPr lang="en-US" sz="3600" b="1" dirty="0" smtClean="0">
                <a:ln w="19050" cmpd="sng">
                  <a:solidFill>
                    <a:schemeClr val="accent1">
                      <a:shade val="88000"/>
                      <a:satMod val="110000"/>
                    </a:schemeClr>
                  </a:solidFill>
                  <a:prstDash val="solid"/>
                </a:ln>
                <a:latin typeface="Braggadocio"/>
                <a:cs typeface="Braggadocio"/>
              </a:rPr>
            </a:br>
            <a:endParaRPr lang="en-US" sz="3600" b="1" dirty="0">
              <a:ln w="19050" cmpd="sng">
                <a:solidFill>
                  <a:schemeClr val="accent1">
                    <a:shade val="88000"/>
                    <a:satMod val="110000"/>
                  </a:schemeClr>
                </a:solidFill>
                <a:prstDash val="solid"/>
              </a:ln>
              <a:latin typeface="Braggadocio"/>
              <a:cs typeface="Braggadocio"/>
            </a:endParaRPr>
          </a:p>
        </p:txBody>
      </p:sp>
    </p:spTree>
    <p:extLst>
      <p:ext uri="{BB962C8B-B14F-4D97-AF65-F5344CB8AC3E}">
        <p14:creationId xmlns:p14="http://schemas.microsoft.com/office/powerpoint/2010/main" val="721835150"/>
      </p:ext>
    </p:extLst>
  </p:cSld>
  <p:clrMapOvr>
    <a:masterClrMapping/>
  </p:clrMapOvr>
  <mc:AlternateContent xmlns:mc="http://schemas.openxmlformats.org/markup-compatibility/2006" xmlns:p14="http://schemas.microsoft.com/office/powerpoint/2010/main">
    <mc:Choice Requires="p14">
      <p:transition spd="slow" p14:dur="2000" advTm="34758"/>
    </mc:Choice>
    <mc:Fallback xmlns="">
      <p:transition xmlns:p14="http://schemas.microsoft.com/office/powerpoint/2010/main" spd="slow" advTm="3475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50800"/>
            <a:ext cx="9144000" cy="6755130"/>
          </a:xfrm>
          <a:prstGeom prst="rect">
            <a:avLst/>
          </a:prstGeom>
        </p:spPr>
      </p:pic>
      <p:sp>
        <p:nvSpPr>
          <p:cNvPr id="5" name="TextBox 4"/>
          <p:cNvSpPr txBox="1"/>
          <p:nvPr/>
        </p:nvSpPr>
        <p:spPr>
          <a:xfrm>
            <a:off x="266520" y="1536632"/>
            <a:ext cx="7560934" cy="923330"/>
          </a:xfrm>
          <a:prstGeom prst="rect">
            <a:avLst/>
          </a:prstGeom>
          <a:noFill/>
        </p:spPr>
        <p:txBody>
          <a:bodyPr wrap="none" rtlCol="0">
            <a:spAutoFit/>
          </a:bodyPr>
          <a:lstStyle/>
          <a:p>
            <a:pPr marL="0" lvl="2"/>
            <a:r>
              <a:rPr lang="en-US" sz="3600" b="1" dirty="0">
                <a:ln w="28575" cmpd="sng">
                  <a:solidFill>
                    <a:schemeClr val="tx1"/>
                  </a:solidFill>
                </a:ln>
                <a:solidFill>
                  <a:srgbClr val="000090"/>
                </a:solidFill>
                <a:latin typeface="Braggadocio"/>
                <a:cs typeface="Braggadocio"/>
              </a:rPr>
              <a:t>Perspective Taking</a:t>
            </a:r>
            <a:r>
              <a:rPr lang="en-US" sz="3600" dirty="0">
                <a:ln w="28575" cmpd="sng">
                  <a:solidFill>
                    <a:schemeClr val="tx1"/>
                  </a:solidFill>
                </a:ln>
                <a:solidFill>
                  <a:srgbClr val="000090"/>
                </a:solidFill>
                <a:latin typeface="Braggadocio"/>
                <a:cs typeface="Braggadocio"/>
              </a:rPr>
              <a:t> (</a:t>
            </a:r>
            <a:r>
              <a:rPr lang="en-US" sz="3600" b="1" dirty="0">
                <a:ln w="28575" cmpd="sng">
                  <a:solidFill>
                    <a:schemeClr val="tx1"/>
                  </a:solidFill>
                </a:ln>
                <a:solidFill>
                  <a:srgbClr val="000090"/>
                </a:solidFill>
                <a:latin typeface="Braggadocio"/>
                <a:cs typeface="Braggadocio"/>
              </a:rPr>
              <a:t>PT</a:t>
            </a:r>
            <a:r>
              <a:rPr lang="en-US" sz="3600" dirty="0">
                <a:ln w="28575" cmpd="sng">
                  <a:solidFill>
                    <a:schemeClr val="tx1"/>
                  </a:solidFill>
                </a:ln>
                <a:solidFill>
                  <a:srgbClr val="000090"/>
                </a:solidFill>
                <a:latin typeface="Braggadocio"/>
                <a:cs typeface="Braggadocio"/>
              </a:rPr>
              <a:t>)</a:t>
            </a:r>
            <a:endParaRPr lang="en-US" sz="2400" dirty="0">
              <a:ln w="28575" cmpd="sng">
                <a:solidFill>
                  <a:schemeClr val="tx1"/>
                </a:solidFill>
              </a:ln>
              <a:latin typeface="Braggadocio"/>
              <a:cs typeface="Braggadocio"/>
            </a:endParaRPr>
          </a:p>
          <a:p>
            <a:endParaRPr lang="en-US" dirty="0"/>
          </a:p>
        </p:txBody>
      </p:sp>
      <p:sp>
        <p:nvSpPr>
          <p:cNvPr id="8" name="Rectangle 7"/>
          <p:cNvSpPr/>
          <p:nvPr/>
        </p:nvSpPr>
        <p:spPr>
          <a:xfrm>
            <a:off x="5220664" y="3466474"/>
            <a:ext cx="3323666" cy="1569660"/>
          </a:xfrm>
          <a:prstGeom prst="rect">
            <a:avLst/>
          </a:prstGeom>
        </p:spPr>
        <p:txBody>
          <a:bodyPr wrap="square">
            <a:spAutoFit/>
          </a:bodyPr>
          <a:lstStyle/>
          <a:p>
            <a:r>
              <a:rPr lang="en-US" sz="2400" dirty="0" smtClean="0">
                <a:ln>
                  <a:solidFill>
                    <a:schemeClr val="tx1"/>
                  </a:solidFill>
                </a:ln>
                <a:solidFill>
                  <a:srgbClr val="0000FF"/>
                </a:solidFill>
                <a:latin typeface="Britannic Bold"/>
                <a:cs typeface="Britannic Bold"/>
              </a:rPr>
              <a:t>“</a:t>
            </a:r>
            <a:r>
              <a:rPr lang="en-US" sz="2400" dirty="0">
                <a:ln>
                  <a:solidFill>
                    <a:schemeClr val="tx1"/>
                  </a:solidFill>
                </a:ln>
                <a:solidFill>
                  <a:srgbClr val="0000FF"/>
                </a:solidFill>
                <a:latin typeface="Britannic Bold"/>
                <a:cs typeface="Britannic Bold"/>
              </a:rPr>
              <a:t>When I am upset at someone, I usually try to ‘put myself in his shoes’ for a while.”</a:t>
            </a:r>
          </a:p>
        </p:txBody>
      </p:sp>
    </p:spTree>
    <p:extLst>
      <p:ext uri="{BB962C8B-B14F-4D97-AF65-F5344CB8AC3E}">
        <p14:creationId xmlns:p14="http://schemas.microsoft.com/office/powerpoint/2010/main" val="3860136256"/>
      </p:ext>
    </p:extLst>
  </p:cSld>
  <p:clrMapOvr>
    <a:masterClrMapping/>
  </p:clrMapOvr>
  <mc:AlternateContent xmlns:mc="http://schemas.openxmlformats.org/markup-compatibility/2006" xmlns:p14="http://schemas.microsoft.com/office/powerpoint/2010/main">
    <mc:Choice Requires="p14">
      <p:transition spd="slow" p14:dur="2000" advTm="25491"/>
    </mc:Choice>
    <mc:Fallback xmlns="">
      <p:transition xmlns:p14="http://schemas.microsoft.com/office/powerpoint/2010/main" spd="slow" advTm="254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350" y="192651"/>
            <a:ext cx="9105650" cy="6156211"/>
          </a:xfrm>
          <a:prstGeom prst="rect">
            <a:avLst/>
          </a:prstGeom>
          <a:ln>
            <a:noFill/>
          </a:ln>
          <a:effectLst>
            <a:softEdge rad="112500"/>
          </a:effectLst>
        </p:spPr>
      </p:pic>
      <p:sp>
        <p:nvSpPr>
          <p:cNvPr id="6" name="TextBox 5"/>
          <p:cNvSpPr txBox="1"/>
          <p:nvPr/>
        </p:nvSpPr>
        <p:spPr>
          <a:xfrm>
            <a:off x="115426" y="461665"/>
            <a:ext cx="7052156" cy="923330"/>
          </a:xfrm>
          <a:prstGeom prst="rect">
            <a:avLst/>
          </a:prstGeom>
          <a:noFill/>
        </p:spPr>
        <p:txBody>
          <a:bodyPr wrap="none" rtlCol="0">
            <a:spAutoFit/>
          </a:bodyPr>
          <a:lstStyle/>
          <a:p>
            <a:pPr marL="0" lvl="2"/>
            <a:r>
              <a:rPr lang="en-US" sz="3600" b="1" dirty="0">
                <a:ln>
                  <a:solidFill>
                    <a:srgbClr val="FF0000"/>
                  </a:solidFill>
                </a:ln>
                <a:solidFill>
                  <a:schemeClr val="accent6">
                    <a:lumMod val="20000"/>
                    <a:lumOff val="80000"/>
                  </a:schemeClr>
                </a:solidFill>
                <a:latin typeface="Braggadocio"/>
                <a:cs typeface="Braggadocio"/>
              </a:rPr>
              <a:t>Empathic Concern (EC)</a:t>
            </a:r>
            <a:endParaRPr lang="en-US" dirty="0">
              <a:ln>
                <a:solidFill>
                  <a:srgbClr val="FF0000"/>
                </a:solidFill>
              </a:ln>
              <a:solidFill>
                <a:schemeClr val="accent6">
                  <a:lumMod val="20000"/>
                  <a:lumOff val="80000"/>
                </a:schemeClr>
              </a:solidFill>
              <a:latin typeface="Braggadocio"/>
              <a:cs typeface="Braggadocio"/>
            </a:endParaRPr>
          </a:p>
          <a:p>
            <a:endParaRPr lang="en-US" dirty="0"/>
          </a:p>
        </p:txBody>
      </p:sp>
      <p:sp>
        <p:nvSpPr>
          <p:cNvPr id="7" name="Rectangle 6"/>
          <p:cNvSpPr/>
          <p:nvPr/>
        </p:nvSpPr>
        <p:spPr>
          <a:xfrm>
            <a:off x="263581" y="1665903"/>
            <a:ext cx="6509172" cy="1384995"/>
          </a:xfrm>
          <a:prstGeom prst="rect">
            <a:avLst/>
          </a:prstGeom>
        </p:spPr>
        <p:txBody>
          <a:bodyPr wrap="square">
            <a:spAutoFit/>
          </a:bodyPr>
          <a:lstStyle/>
          <a:p>
            <a:r>
              <a:rPr lang="en-US" sz="2800" dirty="0" smtClean="0">
                <a:ln>
                  <a:solidFill>
                    <a:srgbClr val="FF0000"/>
                  </a:solidFill>
                </a:ln>
                <a:solidFill>
                  <a:schemeClr val="accent2">
                    <a:lumMod val="20000"/>
                    <a:lumOff val="80000"/>
                  </a:schemeClr>
                </a:solidFill>
                <a:latin typeface="Britannic Bold"/>
                <a:cs typeface="Britannic Bold"/>
              </a:rPr>
              <a:t>“</a:t>
            </a:r>
            <a:r>
              <a:rPr lang="en-US" sz="2800" dirty="0">
                <a:ln>
                  <a:solidFill>
                    <a:srgbClr val="FF0000"/>
                  </a:solidFill>
                </a:ln>
                <a:solidFill>
                  <a:schemeClr val="accent2">
                    <a:lumMod val="20000"/>
                    <a:lumOff val="80000"/>
                  </a:schemeClr>
                </a:solidFill>
                <a:latin typeface="Britannic Bold"/>
                <a:cs typeface="Britannic Bold"/>
              </a:rPr>
              <a:t>When I see someone being taken advantage of, I feel kind of protective towards them.”</a:t>
            </a:r>
          </a:p>
        </p:txBody>
      </p:sp>
    </p:spTree>
    <p:extLst>
      <p:ext uri="{BB962C8B-B14F-4D97-AF65-F5344CB8AC3E}">
        <p14:creationId xmlns:p14="http://schemas.microsoft.com/office/powerpoint/2010/main" val="582645415"/>
      </p:ext>
    </p:extLst>
  </p:cSld>
  <p:clrMapOvr>
    <a:masterClrMapping/>
  </p:clrMapOvr>
  <mc:AlternateContent xmlns:mc="http://schemas.openxmlformats.org/markup-compatibility/2006" xmlns:p14="http://schemas.microsoft.com/office/powerpoint/2010/main">
    <mc:Choice Requires="p14">
      <p:transition spd="slow" p14:dur="2000" advTm="37610"/>
    </mc:Choice>
    <mc:Fallback xmlns="">
      <p:transition xmlns:p14="http://schemas.microsoft.com/office/powerpoint/2010/main" spd="slow" advTm="376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413" y="423357"/>
            <a:ext cx="8814389" cy="5848606"/>
          </a:xfrm>
          <a:prstGeom prst="rect">
            <a:avLst/>
          </a:prstGeom>
        </p:spPr>
      </p:pic>
      <p:sp>
        <p:nvSpPr>
          <p:cNvPr id="6" name="TextBox 5"/>
          <p:cNvSpPr txBox="1"/>
          <p:nvPr/>
        </p:nvSpPr>
        <p:spPr>
          <a:xfrm>
            <a:off x="1822946" y="198676"/>
            <a:ext cx="7038856" cy="923330"/>
          </a:xfrm>
          <a:prstGeom prst="rect">
            <a:avLst/>
          </a:prstGeom>
          <a:noFill/>
        </p:spPr>
        <p:txBody>
          <a:bodyPr wrap="none" rtlCol="0">
            <a:spAutoFit/>
          </a:bodyPr>
          <a:lstStyle/>
          <a:p>
            <a:pPr marL="0" lvl="2" algn="r"/>
            <a:r>
              <a:rPr lang="en-US" sz="3600" b="1" dirty="0">
                <a:ln>
                  <a:solidFill>
                    <a:srgbClr val="FF0000"/>
                  </a:solidFill>
                </a:ln>
                <a:latin typeface="Braggadocio"/>
                <a:cs typeface="Braggadocio"/>
              </a:rPr>
              <a:t>Personal Distress (PD)</a:t>
            </a:r>
            <a:endParaRPr lang="en-US" sz="3600" dirty="0">
              <a:ln>
                <a:solidFill>
                  <a:srgbClr val="FF0000"/>
                </a:solidFill>
              </a:ln>
              <a:latin typeface="Braggadocio"/>
              <a:cs typeface="Braggadocio"/>
            </a:endParaRPr>
          </a:p>
          <a:p>
            <a:pPr algn="r"/>
            <a:endParaRPr lang="en-US" dirty="0"/>
          </a:p>
        </p:txBody>
      </p:sp>
      <p:sp>
        <p:nvSpPr>
          <p:cNvPr id="8" name="Rectangle 7"/>
          <p:cNvSpPr/>
          <p:nvPr/>
        </p:nvSpPr>
        <p:spPr>
          <a:xfrm>
            <a:off x="47413" y="4346328"/>
            <a:ext cx="5001177" cy="1569660"/>
          </a:xfrm>
          <a:prstGeom prst="rect">
            <a:avLst/>
          </a:prstGeom>
        </p:spPr>
        <p:txBody>
          <a:bodyPr wrap="square">
            <a:spAutoFit/>
          </a:bodyPr>
          <a:lstStyle/>
          <a:p>
            <a:r>
              <a:rPr lang="en-US" sz="3200" dirty="0" smtClean="0">
                <a:ln>
                  <a:solidFill>
                    <a:srgbClr val="FF0000"/>
                  </a:solidFill>
                </a:ln>
                <a:latin typeface="Britannic Bold"/>
                <a:cs typeface="Britannic Bold"/>
              </a:rPr>
              <a:t>“</a:t>
            </a:r>
            <a:r>
              <a:rPr lang="en-US" sz="3200" dirty="0">
                <a:ln>
                  <a:solidFill>
                    <a:srgbClr val="FF0000"/>
                  </a:solidFill>
                </a:ln>
                <a:latin typeface="Britannic Bold"/>
                <a:cs typeface="Britannic Bold"/>
              </a:rPr>
              <a:t>In emergency situations, I feel apprehensive and ill-at-ease.”</a:t>
            </a:r>
          </a:p>
        </p:txBody>
      </p:sp>
    </p:spTree>
    <p:extLst>
      <p:ext uri="{BB962C8B-B14F-4D97-AF65-F5344CB8AC3E}">
        <p14:creationId xmlns:p14="http://schemas.microsoft.com/office/powerpoint/2010/main" val="801777517"/>
      </p:ext>
    </p:extLst>
  </p:cSld>
  <p:clrMapOvr>
    <a:masterClrMapping/>
  </p:clrMapOvr>
  <mc:AlternateContent xmlns:mc="http://schemas.openxmlformats.org/markup-compatibility/2006" xmlns:p14="http://schemas.microsoft.com/office/powerpoint/2010/main">
    <mc:Choice Requires="p14">
      <p:transition spd="slow" p14:dur="2000" advTm="43854"/>
    </mc:Choice>
    <mc:Fallback xmlns="">
      <p:transition xmlns:p14="http://schemas.microsoft.com/office/powerpoint/2010/main" spd="slow" advTm="438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9874"/>
          </a:xfrm>
          <a:prstGeom prst="rect">
            <a:avLst/>
          </a:prstGeom>
        </p:spPr>
      </p:pic>
      <p:sp>
        <p:nvSpPr>
          <p:cNvPr id="2" name="Title 1"/>
          <p:cNvSpPr>
            <a:spLocks noGrp="1"/>
          </p:cNvSpPr>
          <p:nvPr>
            <p:ph type="title"/>
          </p:nvPr>
        </p:nvSpPr>
        <p:spPr>
          <a:xfrm>
            <a:off x="914400" y="425060"/>
            <a:ext cx="8229600" cy="1653991"/>
          </a:xfrm>
        </p:spPr>
        <p:txBody>
          <a:bodyPr>
            <a:normAutofit fontScale="90000"/>
          </a:bodyPr>
          <a:lstStyle/>
          <a:p>
            <a:pPr algn="r"/>
            <a:r>
              <a:rPr lang="en-US" sz="3600" b="1" dirty="0" smtClean="0">
                <a:ln w="19050" cmpd="sng">
                  <a:solidFill>
                    <a:schemeClr val="bg2">
                      <a:lumMod val="60000"/>
                      <a:lumOff val="40000"/>
                    </a:schemeClr>
                  </a:solidFill>
                </a:ln>
                <a:effectLst>
                  <a:innerShdw blurRad="69850" dist="43180" dir="5400000">
                    <a:srgbClr val="000000">
                      <a:alpha val="65000"/>
                    </a:srgbClr>
                  </a:innerShdw>
                </a:effectLst>
                <a:latin typeface="Braggadocio"/>
                <a:cs typeface="Braggadocio"/>
              </a:rPr>
              <a:t>Acceptance and Action Questionnaire (AAQ-II)</a:t>
            </a:r>
            <a:r>
              <a:rPr lang="en-US" b="1" dirty="0" smtClean="0">
                <a:ln w="19050" cmpd="sng">
                  <a:solidFill>
                    <a:srgbClr val="FFFFFF"/>
                  </a:solidFill>
                </a:ln>
                <a:solidFill>
                  <a:schemeClr val="accent3">
                    <a:lumMod val="50000"/>
                  </a:schemeClr>
                </a:solidFill>
                <a:effectLst>
                  <a:innerShdw blurRad="69850" dist="43180" dir="5400000">
                    <a:srgbClr val="000000">
                      <a:alpha val="65000"/>
                    </a:srgbClr>
                  </a:innerShdw>
                </a:effectLst>
                <a:latin typeface="Marker Felt"/>
                <a:cs typeface="Marker Felt"/>
              </a:rPr>
              <a:t/>
            </a:r>
            <a:br>
              <a:rPr lang="en-US" b="1" dirty="0" smtClean="0">
                <a:ln w="19050" cmpd="sng">
                  <a:solidFill>
                    <a:srgbClr val="FFFFFF"/>
                  </a:solidFill>
                </a:ln>
                <a:solidFill>
                  <a:schemeClr val="accent3">
                    <a:lumMod val="50000"/>
                  </a:schemeClr>
                </a:solidFill>
                <a:effectLst>
                  <a:innerShdw blurRad="69850" dist="43180" dir="5400000">
                    <a:srgbClr val="000000">
                      <a:alpha val="65000"/>
                    </a:srgbClr>
                  </a:innerShdw>
                </a:effectLst>
                <a:latin typeface="Marker Felt"/>
                <a:cs typeface="Marker Felt"/>
              </a:rPr>
            </a:br>
            <a:endParaRPr lang="en-US" b="1" dirty="0">
              <a:ln w="19050" cmpd="sng">
                <a:solidFill>
                  <a:srgbClr val="FFFFFF"/>
                </a:solidFill>
              </a:ln>
              <a:solidFill>
                <a:schemeClr val="accent3">
                  <a:lumMod val="50000"/>
                </a:schemeClr>
              </a:solidFill>
              <a:effectLst>
                <a:innerShdw blurRad="69850" dist="43180" dir="5400000">
                  <a:srgbClr val="000000">
                    <a:alpha val="65000"/>
                  </a:srgbClr>
                </a:innerShdw>
              </a:effectLst>
              <a:latin typeface="Marker Felt"/>
              <a:cs typeface="Marker Felt"/>
            </a:endParaRPr>
          </a:p>
        </p:txBody>
      </p:sp>
    </p:spTree>
    <p:extLst>
      <p:ext uri="{BB962C8B-B14F-4D97-AF65-F5344CB8AC3E}">
        <p14:creationId xmlns:p14="http://schemas.microsoft.com/office/powerpoint/2010/main" val="2372146306"/>
      </p:ext>
    </p:extLst>
  </p:cSld>
  <p:clrMapOvr>
    <a:masterClrMapping/>
  </p:clrMapOvr>
  <mc:AlternateContent xmlns:mc="http://schemas.openxmlformats.org/markup-compatibility/2006" xmlns:p14="http://schemas.microsoft.com/office/powerpoint/2010/main">
    <mc:Choice Requires="p14">
      <p:transition spd="slow" p14:dur="2000" advTm="18751"/>
    </mc:Choice>
    <mc:Fallback xmlns="">
      <p:transition xmlns:p14="http://schemas.microsoft.com/office/powerpoint/2010/main" spd="slow" advTm="1875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87979" y="1285751"/>
            <a:ext cx="7323549" cy="4892131"/>
          </a:xfrm>
          <a:prstGeom prst="rect">
            <a:avLst/>
          </a:prstGeom>
        </p:spPr>
      </p:pic>
    </p:spTree>
    <p:extLst>
      <p:ext uri="{BB962C8B-B14F-4D97-AF65-F5344CB8AC3E}">
        <p14:creationId xmlns:p14="http://schemas.microsoft.com/office/powerpoint/2010/main" val="1516749404"/>
      </p:ext>
    </p:extLst>
  </p:cSld>
  <p:clrMapOvr>
    <a:masterClrMapping/>
  </p:clrMapOvr>
  <mc:AlternateContent xmlns:mc="http://schemas.openxmlformats.org/markup-compatibility/2006" xmlns:p14="http://schemas.microsoft.com/office/powerpoint/2010/main">
    <mc:Choice Requires="p14">
      <p:transition spd="slow" p14:dur="2000" advTm="360"/>
    </mc:Choice>
    <mc:Fallback xmlns="">
      <p:transition xmlns:p14="http://schemas.microsoft.com/office/powerpoint/2010/main" spd="slow" advTm="36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895328127"/>
              </p:ext>
            </p:extLst>
          </p:nvPr>
        </p:nvGraphicFramePr>
        <p:xfrm>
          <a:off x="121360" y="175139"/>
          <a:ext cx="8673812" cy="620658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262459" y="331938"/>
            <a:ext cx="3198311" cy="276999"/>
          </a:xfrm>
          <a:prstGeom prst="rect">
            <a:avLst/>
          </a:prstGeom>
        </p:spPr>
        <p:txBody>
          <a:bodyPr wrap="none">
            <a:spAutoFit/>
          </a:bodyPr>
          <a:lstStyle/>
          <a:p>
            <a:pPr marL="0" lvl="3">
              <a:defRPr/>
            </a:pPr>
            <a:r>
              <a:rPr lang="en-US" sz="1200" dirty="0">
                <a:latin typeface="Britannic Bold"/>
                <a:cs typeface="Britannic Bold"/>
              </a:rPr>
              <a:t>Higher scores = higher tolerance of distress</a:t>
            </a:r>
          </a:p>
        </p:txBody>
      </p:sp>
      <p:sp>
        <p:nvSpPr>
          <p:cNvPr id="7" name="TextBox 6"/>
          <p:cNvSpPr txBox="1"/>
          <p:nvPr/>
        </p:nvSpPr>
        <p:spPr>
          <a:xfrm>
            <a:off x="7760447" y="81059"/>
            <a:ext cx="968008" cy="646331"/>
          </a:xfrm>
          <a:prstGeom prst="rect">
            <a:avLst/>
          </a:prstGeom>
          <a:noFill/>
        </p:spPr>
        <p:txBody>
          <a:bodyPr wrap="none" rtlCol="0">
            <a:spAutoFit/>
          </a:bodyPr>
          <a:lstStyle/>
          <a:p>
            <a:r>
              <a:rPr lang="en-US" i="1" dirty="0" smtClean="0">
                <a:latin typeface="Britannic Bold"/>
                <a:cs typeface="Britannic Bold"/>
              </a:rPr>
              <a:t>p = .06</a:t>
            </a:r>
          </a:p>
          <a:p>
            <a:r>
              <a:rPr lang="en-US" dirty="0" smtClean="0">
                <a:latin typeface="Britannic Bold"/>
                <a:cs typeface="Britannic Bold"/>
              </a:rPr>
              <a:t>7/8</a:t>
            </a:r>
            <a:endParaRPr lang="en-US" dirty="0">
              <a:latin typeface="Britannic Bold"/>
              <a:cs typeface="Britannic Bold"/>
            </a:endParaRPr>
          </a:p>
        </p:txBody>
      </p:sp>
    </p:spTree>
    <p:extLst>
      <p:ext uri="{BB962C8B-B14F-4D97-AF65-F5344CB8AC3E}">
        <p14:creationId xmlns:p14="http://schemas.microsoft.com/office/powerpoint/2010/main" val="3234558320"/>
      </p:ext>
    </p:extLst>
  </p:cSld>
  <p:clrMapOvr>
    <a:masterClrMapping/>
  </p:clrMapOvr>
  <mc:AlternateContent xmlns:mc="http://schemas.openxmlformats.org/markup-compatibility/2006" xmlns:p14="http://schemas.microsoft.com/office/powerpoint/2010/main">
    <mc:Choice Requires="p14">
      <p:transition spd="slow" p14:dur="2000" advTm="68620"/>
    </mc:Choice>
    <mc:Fallback xmlns="">
      <p:transition xmlns:p14="http://schemas.microsoft.com/office/powerpoint/2010/main" spd="slow" advTm="6862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01834466"/>
              </p:ext>
            </p:extLst>
          </p:nvPr>
        </p:nvGraphicFramePr>
        <p:xfrm>
          <a:off x="282199" y="257281"/>
          <a:ext cx="8669750" cy="6469399"/>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454653" y="257282"/>
            <a:ext cx="2416046" cy="307777"/>
          </a:xfrm>
          <a:prstGeom prst="rect">
            <a:avLst/>
          </a:prstGeom>
        </p:spPr>
        <p:txBody>
          <a:bodyPr wrap="none">
            <a:spAutoFit/>
          </a:bodyPr>
          <a:lstStyle/>
          <a:p>
            <a:pPr marL="0" lvl="3">
              <a:defRPr/>
            </a:pPr>
            <a:r>
              <a:rPr lang="en-US" sz="1400" dirty="0">
                <a:latin typeface="Britannic Bold"/>
                <a:cs typeface="Britannic Bold"/>
              </a:rPr>
              <a:t>Higher scores = less rigidity</a:t>
            </a:r>
          </a:p>
        </p:txBody>
      </p:sp>
      <p:sp>
        <p:nvSpPr>
          <p:cNvPr id="3" name="TextBox 2"/>
          <p:cNvSpPr txBox="1"/>
          <p:nvPr/>
        </p:nvSpPr>
        <p:spPr>
          <a:xfrm>
            <a:off x="7744768" y="241893"/>
            <a:ext cx="980632" cy="646331"/>
          </a:xfrm>
          <a:prstGeom prst="rect">
            <a:avLst/>
          </a:prstGeom>
          <a:noFill/>
        </p:spPr>
        <p:txBody>
          <a:bodyPr wrap="none" rtlCol="0">
            <a:spAutoFit/>
          </a:bodyPr>
          <a:lstStyle/>
          <a:p>
            <a:r>
              <a:rPr lang="en-US" i="1" dirty="0" smtClean="0">
                <a:latin typeface="Britannic Bold"/>
                <a:cs typeface="Britannic Bold"/>
              </a:rPr>
              <a:t>P = .68</a:t>
            </a:r>
          </a:p>
          <a:p>
            <a:r>
              <a:rPr lang="en-US" dirty="0" smtClean="0">
                <a:latin typeface="Britannic Bold"/>
                <a:cs typeface="Britannic Bold"/>
              </a:rPr>
              <a:t>6/8</a:t>
            </a:r>
            <a:endParaRPr lang="en-US" dirty="0">
              <a:latin typeface="Britannic Bold"/>
              <a:cs typeface="Britannic Bold"/>
            </a:endParaRPr>
          </a:p>
        </p:txBody>
      </p:sp>
    </p:spTree>
    <p:extLst>
      <p:ext uri="{BB962C8B-B14F-4D97-AF65-F5344CB8AC3E}">
        <p14:creationId xmlns:p14="http://schemas.microsoft.com/office/powerpoint/2010/main" val="1407577071"/>
      </p:ext>
    </p:extLst>
  </p:cSld>
  <p:clrMapOvr>
    <a:masterClrMapping/>
  </p:clrMapOvr>
  <mc:AlternateContent xmlns:mc="http://schemas.openxmlformats.org/markup-compatibility/2006" xmlns:p14="http://schemas.microsoft.com/office/powerpoint/2010/main">
    <mc:Choice Requires="p14">
      <p:transition spd="slow" p14:dur="2000" advTm="135085"/>
    </mc:Choice>
    <mc:Fallback xmlns="">
      <p:transition xmlns:p14="http://schemas.microsoft.com/office/powerpoint/2010/main" spd="slow" advTm="13508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532475735"/>
              </p:ext>
            </p:extLst>
          </p:nvPr>
        </p:nvGraphicFramePr>
        <p:xfrm>
          <a:off x="1" y="0"/>
          <a:ext cx="9030336" cy="672668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361155" y="249472"/>
            <a:ext cx="3288080" cy="307777"/>
          </a:xfrm>
          <a:prstGeom prst="rect">
            <a:avLst/>
          </a:prstGeom>
        </p:spPr>
        <p:txBody>
          <a:bodyPr wrap="none">
            <a:spAutoFit/>
          </a:bodyPr>
          <a:lstStyle/>
          <a:p>
            <a:pPr marL="0" lvl="3">
              <a:defRPr/>
            </a:pPr>
            <a:r>
              <a:rPr lang="en-US" sz="1400" dirty="0">
                <a:latin typeface="Britannic Bold"/>
                <a:cs typeface="Britannic Bold"/>
              </a:rPr>
              <a:t>Higher scores =  felt less responsibility</a:t>
            </a:r>
          </a:p>
        </p:txBody>
      </p:sp>
    </p:spTree>
    <p:extLst>
      <p:ext uri="{BB962C8B-B14F-4D97-AF65-F5344CB8AC3E}">
        <p14:creationId xmlns:p14="http://schemas.microsoft.com/office/powerpoint/2010/main" val="4083389855"/>
      </p:ext>
    </p:extLst>
  </p:cSld>
  <p:clrMapOvr>
    <a:masterClrMapping/>
  </p:clrMapOvr>
  <mc:AlternateContent xmlns:mc="http://schemas.openxmlformats.org/markup-compatibility/2006" xmlns:p14="http://schemas.microsoft.com/office/powerpoint/2010/main">
    <mc:Choice Requires="p14">
      <p:transition spd="slow" p14:dur="2000" advTm="33348"/>
    </mc:Choice>
    <mc:Fallback xmlns="">
      <p:transition xmlns:p14="http://schemas.microsoft.com/office/powerpoint/2010/main" spd="slow" advTm="3334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362752541"/>
              </p:ext>
            </p:extLst>
          </p:nvPr>
        </p:nvGraphicFramePr>
        <p:xfrm>
          <a:off x="156777" y="172479"/>
          <a:ext cx="8842205" cy="644444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484845" y="186752"/>
            <a:ext cx="3136846" cy="307777"/>
          </a:xfrm>
          <a:prstGeom prst="rect">
            <a:avLst/>
          </a:prstGeom>
        </p:spPr>
        <p:txBody>
          <a:bodyPr wrap="none">
            <a:spAutoFit/>
          </a:bodyPr>
          <a:lstStyle/>
          <a:p>
            <a:pPr marL="0" lvl="3">
              <a:defRPr/>
            </a:pPr>
            <a:r>
              <a:rPr lang="en-US" sz="1400" dirty="0">
                <a:latin typeface="Britannic Bold"/>
                <a:cs typeface="Britannic Bold"/>
              </a:rPr>
              <a:t>Higher scores = less need for control</a:t>
            </a:r>
          </a:p>
        </p:txBody>
      </p:sp>
      <p:sp>
        <p:nvSpPr>
          <p:cNvPr id="4" name="TextBox 3"/>
          <p:cNvSpPr txBox="1"/>
          <p:nvPr/>
        </p:nvSpPr>
        <p:spPr>
          <a:xfrm>
            <a:off x="7917223" y="171072"/>
            <a:ext cx="967670" cy="646331"/>
          </a:xfrm>
          <a:prstGeom prst="rect">
            <a:avLst/>
          </a:prstGeom>
          <a:noFill/>
        </p:spPr>
        <p:txBody>
          <a:bodyPr wrap="none" rtlCol="0">
            <a:spAutoFit/>
          </a:bodyPr>
          <a:lstStyle/>
          <a:p>
            <a:r>
              <a:rPr lang="en-US" i="1" dirty="0" smtClean="0">
                <a:latin typeface="Britannic Bold"/>
                <a:cs typeface="Britannic Bold"/>
              </a:rPr>
              <a:t>p = .31</a:t>
            </a:r>
          </a:p>
          <a:p>
            <a:r>
              <a:rPr lang="en-US" dirty="0" smtClean="0">
                <a:latin typeface="Britannic Bold"/>
                <a:cs typeface="Britannic Bold"/>
              </a:rPr>
              <a:t>5/8</a:t>
            </a:r>
            <a:endParaRPr lang="en-US" dirty="0">
              <a:latin typeface="Britannic Bold"/>
              <a:cs typeface="Britannic Bold"/>
            </a:endParaRPr>
          </a:p>
        </p:txBody>
      </p:sp>
    </p:spTree>
    <p:extLst>
      <p:ext uri="{BB962C8B-B14F-4D97-AF65-F5344CB8AC3E}">
        <p14:creationId xmlns:p14="http://schemas.microsoft.com/office/powerpoint/2010/main" val="356282468"/>
      </p:ext>
    </p:extLst>
  </p:cSld>
  <p:clrMapOvr>
    <a:masterClrMapping/>
  </p:clrMapOvr>
  <mc:AlternateContent xmlns:mc="http://schemas.openxmlformats.org/markup-compatibility/2006" xmlns:p14="http://schemas.microsoft.com/office/powerpoint/2010/main">
    <mc:Choice Requires="p14">
      <p:transition spd="slow" p14:dur="2000" advTm="45678"/>
    </mc:Choice>
    <mc:Fallback xmlns="">
      <p:transition xmlns:p14="http://schemas.microsoft.com/office/powerpoint/2010/main" spd="slow" advTm="4567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058515271"/>
              </p:ext>
            </p:extLst>
          </p:nvPr>
        </p:nvGraphicFramePr>
        <p:xfrm>
          <a:off x="125421" y="297917"/>
          <a:ext cx="8889238" cy="641308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460050" y="297917"/>
            <a:ext cx="2533666" cy="338554"/>
          </a:xfrm>
          <a:prstGeom prst="rect">
            <a:avLst/>
          </a:prstGeom>
        </p:spPr>
        <p:txBody>
          <a:bodyPr wrap="none">
            <a:spAutoFit/>
          </a:bodyPr>
          <a:lstStyle/>
          <a:p>
            <a:r>
              <a:rPr lang="en-US" sz="1600" dirty="0">
                <a:latin typeface="Britannic Bold"/>
                <a:cs typeface="Britannic Bold"/>
              </a:rPr>
              <a:t>Higher </a:t>
            </a:r>
            <a:r>
              <a:rPr lang="en-US" sz="1600" dirty="0" smtClean="0">
                <a:latin typeface="Britannic Bold"/>
                <a:cs typeface="Britannic Bold"/>
              </a:rPr>
              <a:t>score = greater </a:t>
            </a:r>
            <a:r>
              <a:rPr lang="en-US" sz="1600" dirty="0">
                <a:latin typeface="Britannic Bold"/>
                <a:cs typeface="Britannic Bold"/>
              </a:rPr>
              <a:t>PT</a:t>
            </a:r>
          </a:p>
        </p:txBody>
      </p:sp>
      <p:sp>
        <p:nvSpPr>
          <p:cNvPr id="3" name="TextBox 2"/>
          <p:cNvSpPr txBox="1"/>
          <p:nvPr/>
        </p:nvSpPr>
        <p:spPr>
          <a:xfrm>
            <a:off x="7572314" y="172186"/>
            <a:ext cx="1208534" cy="646331"/>
          </a:xfrm>
          <a:prstGeom prst="rect">
            <a:avLst/>
          </a:prstGeom>
          <a:noFill/>
        </p:spPr>
        <p:txBody>
          <a:bodyPr wrap="none" rtlCol="0">
            <a:spAutoFit/>
          </a:bodyPr>
          <a:lstStyle/>
          <a:p>
            <a:r>
              <a:rPr lang="en-US" i="1" dirty="0" smtClean="0">
                <a:latin typeface="Britannic Bold"/>
                <a:cs typeface="Britannic Bold"/>
              </a:rPr>
              <a:t>p = .032*</a:t>
            </a:r>
          </a:p>
          <a:p>
            <a:r>
              <a:rPr lang="en-US" dirty="0" smtClean="0">
                <a:latin typeface="Britannic Bold"/>
                <a:cs typeface="Britannic Bold"/>
              </a:rPr>
              <a:t>6/8</a:t>
            </a:r>
            <a:endParaRPr lang="en-US" dirty="0">
              <a:latin typeface="Britannic Bold"/>
              <a:cs typeface="Britannic Bold"/>
            </a:endParaRPr>
          </a:p>
        </p:txBody>
      </p:sp>
    </p:spTree>
    <p:extLst>
      <p:ext uri="{BB962C8B-B14F-4D97-AF65-F5344CB8AC3E}">
        <p14:creationId xmlns:p14="http://schemas.microsoft.com/office/powerpoint/2010/main" val="2046829745"/>
      </p:ext>
    </p:extLst>
  </p:cSld>
  <p:clrMapOvr>
    <a:masterClrMapping/>
  </p:clrMapOvr>
  <mc:AlternateContent xmlns:mc="http://schemas.openxmlformats.org/markup-compatibility/2006" xmlns:p14="http://schemas.microsoft.com/office/powerpoint/2010/main">
    <mc:Choice Requires="p14">
      <p:transition spd="slow" p14:dur="2000" advTm="43121"/>
    </mc:Choice>
    <mc:Fallback xmlns="">
      <p:transition xmlns:p14="http://schemas.microsoft.com/office/powerpoint/2010/main" spd="slow" advTm="4312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879501153"/>
              </p:ext>
            </p:extLst>
          </p:nvPr>
        </p:nvGraphicFramePr>
        <p:xfrm>
          <a:off x="156777" y="141119"/>
          <a:ext cx="8857882" cy="644444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0" y="169277"/>
            <a:ext cx="3810659" cy="338554"/>
          </a:xfrm>
          <a:prstGeom prst="rect">
            <a:avLst/>
          </a:prstGeom>
          <a:noFill/>
        </p:spPr>
        <p:txBody>
          <a:bodyPr wrap="none" rtlCol="0">
            <a:spAutoFit/>
          </a:bodyPr>
          <a:lstStyle/>
          <a:p>
            <a:r>
              <a:rPr lang="en-US" sz="1600" dirty="0" smtClean="0">
                <a:latin typeface="Britannic Bold"/>
                <a:cs typeface="Britannic Bold"/>
              </a:rPr>
              <a:t>Higher Scores = More Personal Distress</a:t>
            </a:r>
            <a:endParaRPr lang="en-US" sz="1600" dirty="0">
              <a:latin typeface="Britannic Bold"/>
              <a:cs typeface="Britannic Bold"/>
            </a:endParaRPr>
          </a:p>
        </p:txBody>
      </p:sp>
      <p:sp>
        <p:nvSpPr>
          <p:cNvPr id="6" name="TextBox 5"/>
          <p:cNvSpPr txBox="1"/>
          <p:nvPr/>
        </p:nvSpPr>
        <p:spPr>
          <a:xfrm>
            <a:off x="7572314" y="141119"/>
            <a:ext cx="967670" cy="646331"/>
          </a:xfrm>
          <a:prstGeom prst="rect">
            <a:avLst/>
          </a:prstGeom>
          <a:noFill/>
        </p:spPr>
        <p:txBody>
          <a:bodyPr wrap="none" rtlCol="0">
            <a:spAutoFit/>
          </a:bodyPr>
          <a:lstStyle/>
          <a:p>
            <a:r>
              <a:rPr lang="en-US" i="1" dirty="0" smtClean="0">
                <a:latin typeface="Britannic Bold"/>
                <a:cs typeface="Britannic Bold"/>
              </a:rPr>
              <a:t>p = .28</a:t>
            </a:r>
          </a:p>
          <a:p>
            <a:r>
              <a:rPr lang="en-US" dirty="0" smtClean="0">
                <a:latin typeface="Britannic Bold"/>
                <a:cs typeface="Britannic Bold"/>
              </a:rPr>
              <a:t>5/8</a:t>
            </a:r>
            <a:endParaRPr lang="en-US" dirty="0">
              <a:latin typeface="Britannic Bold"/>
              <a:cs typeface="Britannic Bold"/>
            </a:endParaRPr>
          </a:p>
        </p:txBody>
      </p:sp>
    </p:spTree>
    <p:extLst>
      <p:ext uri="{BB962C8B-B14F-4D97-AF65-F5344CB8AC3E}">
        <p14:creationId xmlns:p14="http://schemas.microsoft.com/office/powerpoint/2010/main" val="334948523"/>
      </p:ext>
    </p:extLst>
  </p:cSld>
  <p:clrMapOvr>
    <a:masterClrMapping/>
  </p:clrMapOvr>
  <mc:AlternateContent xmlns:mc="http://schemas.openxmlformats.org/markup-compatibility/2006" xmlns:p14="http://schemas.microsoft.com/office/powerpoint/2010/main">
    <mc:Choice Requires="p14">
      <p:transition spd="slow" p14:dur="2000" advTm="1049"/>
    </mc:Choice>
    <mc:Fallback xmlns="">
      <p:transition xmlns:p14="http://schemas.microsoft.com/office/powerpoint/2010/main" spd="slow" advTm="1049"/>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365802681"/>
              </p:ext>
            </p:extLst>
          </p:nvPr>
        </p:nvGraphicFramePr>
        <p:xfrm>
          <a:off x="188132" y="203839"/>
          <a:ext cx="8779494" cy="646012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88132" y="203839"/>
            <a:ext cx="3376783" cy="307777"/>
          </a:xfrm>
          <a:prstGeom prst="rect">
            <a:avLst/>
          </a:prstGeom>
        </p:spPr>
        <p:txBody>
          <a:bodyPr wrap="none">
            <a:spAutoFit/>
          </a:bodyPr>
          <a:lstStyle/>
          <a:p>
            <a:r>
              <a:rPr lang="en-US" sz="1400" dirty="0">
                <a:latin typeface="Britannic Bold"/>
                <a:cs typeface="Britannic Bold"/>
              </a:rPr>
              <a:t>Higher scores = </a:t>
            </a:r>
            <a:r>
              <a:rPr lang="en-US" sz="1400" dirty="0" smtClean="0">
                <a:latin typeface="Britannic Bold"/>
                <a:cs typeface="Britannic Bold"/>
              </a:rPr>
              <a:t>more empathic concern</a:t>
            </a:r>
            <a:endParaRPr lang="en-US" sz="1400" dirty="0">
              <a:latin typeface="Britannic Bold"/>
              <a:cs typeface="Britannic Bold"/>
            </a:endParaRPr>
          </a:p>
        </p:txBody>
      </p:sp>
      <p:sp>
        <p:nvSpPr>
          <p:cNvPr id="5" name="TextBox 4"/>
          <p:cNvSpPr txBox="1"/>
          <p:nvPr/>
        </p:nvSpPr>
        <p:spPr>
          <a:xfrm>
            <a:off x="7760446" y="188450"/>
            <a:ext cx="1067307" cy="646331"/>
          </a:xfrm>
          <a:prstGeom prst="rect">
            <a:avLst/>
          </a:prstGeom>
          <a:noFill/>
        </p:spPr>
        <p:txBody>
          <a:bodyPr wrap="none" rtlCol="0">
            <a:spAutoFit/>
          </a:bodyPr>
          <a:lstStyle/>
          <a:p>
            <a:r>
              <a:rPr lang="en-US" i="1" dirty="0" smtClean="0">
                <a:latin typeface="Britannic Bold"/>
                <a:cs typeface="Britannic Bold"/>
              </a:rPr>
              <a:t>p = .02*</a:t>
            </a:r>
          </a:p>
          <a:p>
            <a:r>
              <a:rPr lang="en-US" dirty="0" smtClean="0">
                <a:latin typeface="Britannic Bold"/>
                <a:cs typeface="Britannic Bold"/>
              </a:rPr>
              <a:t>5/8</a:t>
            </a:r>
            <a:endParaRPr lang="en-US" dirty="0">
              <a:latin typeface="Britannic Bold"/>
              <a:cs typeface="Britannic Bold"/>
            </a:endParaRPr>
          </a:p>
        </p:txBody>
      </p:sp>
    </p:spTree>
    <p:extLst>
      <p:ext uri="{BB962C8B-B14F-4D97-AF65-F5344CB8AC3E}">
        <p14:creationId xmlns:p14="http://schemas.microsoft.com/office/powerpoint/2010/main" val="1589812918"/>
      </p:ext>
    </p:extLst>
  </p:cSld>
  <p:clrMapOvr>
    <a:masterClrMapping/>
  </p:clrMapOvr>
  <mc:AlternateContent xmlns:mc="http://schemas.openxmlformats.org/markup-compatibility/2006" xmlns:p14="http://schemas.microsoft.com/office/powerpoint/2010/main">
    <mc:Choice Requires="p14">
      <p:transition spd="slow" p14:dur="2000" advTm="611"/>
    </mc:Choice>
    <mc:Fallback xmlns="">
      <p:transition xmlns:p14="http://schemas.microsoft.com/office/powerpoint/2010/main" spd="slow" advTm="61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565468232"/>
              </p:ext>
            </p:extLst>
          </p:nvPr>
        </p:nvGraphicFramePr>
        <p:xfrm>
          <a:off x="172454" y="203839"/>
          <a:ext cx="8795172" cy="638172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70330" y="329278"/>
            <a:ext cx="2967479" cy="307777"/>
          </a:xfrm>
          <a:prstGeom prst="rect">
            <a:avLst/>
          </a:prstGeom>
          <a:noFill/>
        </p:spPr>
        <p:txBody>
          <a:bodyPr wrap="none" rtlCol="0">
            <a:spAutoFit/>
          </a:bodyPr>
          <a:lstStyle/>
          <a:p>
            <a:r>
              <a:rPr lang="en-US" sz="1400" dirty="0" smtClean="0">
                <a:latin typeface="Britannic Bold"/>
                <a:cs typeface="Britannic Bold"/>
              </a:rPr>
              <a:t>Higher Scores = Higher Inflexibility</a:t>
            </a:r>
            <a:endParaRPr lang="en-US" sz="1400" dirty="0">
              <a:latin typeface="Britannic Bold"/>
              <a:cs typeface="Britannic Bold"/>
            </a:endParaRPr>
          </a:p>
        </p:txBody>
      </p:sp>
      <p:sp>
        <p:nvSpPr>
          <p:cNvPr id="3" name="TextBox 2"/>
          <p:cNvSpPr txBox="1"/>
          <p:nvPr/>
        </p:nvSpPr>
        <p:spPr>
          <a:xfrm>
            <a:off x="7675536" y="203839"/>
            <a:ext cx="968346" cy="646331"/>
          </a:xfrm>
          <a:prstGeom prst="rect">
            <a:avLst/>
          </a:prstGeom>
          <a:noFill/>
        </p:spPr>
        <p:txBody>
          <a:bodyPr wrap="none" rtlCol="0">
            <a:spAutoFit/>
          </a:bodyPr>
          <a:lstStyle/>
          <a:p>
            <a:r>
              <a:rPr lang="en-US" i="1" dirty="0" smtClean="0">
                <a:latin typeface="Britannic Bold"/>
                <a:cs typeface="Britannic Bold"/>
              </a:rPr>
              <a:t>p = .56</a:t>
            </a:r>
          </a:p>
          <a:p>
            <a:r>
              <a:rPr lang="en-US" dirty="0" smtClean="0">
                <a:latin typeface="Britannic Bold"/>
                <a:cs typeface="Britannic Bold"/>
              </a:rPr>
              <a:t>6/8</a:t>
            </a:r>
            <a:endParaRPr lang="en-US" dirty="0">
              <a:latin typeface="Britannic Bold"/>
              <a:cs typeface="Britannic Bold"/>
            </a:endParaRPr>
          </a:p>
        </p:txBody>
      </p:sp>
    </p:spTree>
    <p:extLst>
      <p:ext uri="{BB962C8B-B14F-4D97-AF65-F5344CB8AC3E}">
        <p14:creationId xmlns:p14="http://schemas.microsoft.com/office/powerpoint/2010/main" val="431785942"/>
      </p:ext>
    </p:extLst>
  </p:cSld>
  <p:clrMapOvr>
    <a:masterClrMapping/>
  </p:clrMapOvr>
  <mc:AlternateContent xmlns:mc="http://schemas.openxmlformats.org/markup-compatibility/2006" xmlns:p14="http://schemas.microsoft.com/office/powerpoint/2010/main">
    <mc:Choice Requires="p14">
      <p:transition spd="slow" p14:dur="2000" advTm="570"/>
    </mc:Choice>
    <mc:Fallback xmlns="">
      <p:transition xmlns:p14="http://schemas.microsoft.com/office/powerpoint/2010/main" spd="slow" advTm="57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2017500750"/>
      </p:ext>
    </p:extLst>
  </p:cSld>
  <p:clrMapOvr>
    <a:masterClrMapping/>
  </p:clrMapOvr>
  <mc:AlternateContent xmlns:mc="http://schemas.openxmlformats.org/markup-compatibility/2006" xmlns:p14="http://schemas.microsoft.com/office/powerpoint/2010/main">
    <mc:Choice Requires="p14">
      <p:transition spd="slow" p14:dur="2000" advTm="152842"/>
    </mc:Choice>
    <mc:Fallback xmlns="">
      <p:transition xmlns:p14="http://schemas.microsoft.com/office/powerpoint/2010/main" spd="slow" advTm="152842"/>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ticalLogoPPT_On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149" y="971351"/>
            <a:ext cx="1833614" cy="2183599"/>
          </a:xfrm>
          <a:prstGeom prst="rect">
            <a:avLst/>
          </a:prstGeom>
        </p:spPr>
      </p:pic>
      <p:sp>
        <p:nvSpPr>
          <p:cNvPr id="5" name="TextBox 4"/>
          <p:cNvSpPr txBox="1"/>
          <p:nvPr/>
        </p:nvSpPr>
        <p:spPr>
          <a:xfrm>
            <a:off x="154536" y="3923265"/>
            <a:ext cx="7856752" cy="954107"/>
          </a:xfrm>
          <a:prstGeom prst="rect">
            <a:avLst/>
          </a:prstGeom>
          <a:noFill/>
        </p:spPr>
        <p:txBody>
          <a:bodyPr wrap="square" rtlCol="0">
            <a:spAutoFit/>
          </a:bodyPr>
          <a:lstStyle/>
          <a:p>
            <a:r>
              <a:rPr lang="en-US" sz="2800" b="1" dirty="0" smtClean="0">
                <a:solidFill>
                  <a:srgbClr val="DB002B"/>
                </a:solidFill>
                <a:latin typeface="Arial Black"/>
                <a:cs typeface="Arial Black"/>
              </a:rPr>
              <a:t>Thank You for Attending Today’s Presentation</a:t>
            </a:r>
            <a:endParaRPr lang="en-US" sz="2800" b="1" dirty="0">
              <a:solidFill>
                <a:srgbClr val="DB002B"/>
              </a:solidFill>
              <a:latin typeface="Arial Black"/>
              <a:cs typeface="Arial Black"/>
            </a:endParaRPr>
          </a:p>
        </p:txBody>
      </p:sp>
      <p:sp>
        <p:nvSpPr>
          <p:cNvPr id="6" name="TextBox 5"/>
          <p:cNvSpPr txBox="1"/>
          <p:nvPr/>
        </p:nvSpPr>
        <p:spPr>
          <a:xfrm>
            <a:off x="154536" y="5280285"/>
            <a:ext cx="4957379" cy="954107"/>
          </a:xfrm>
          <a:prstGeom prst="rect">
            <a:avLst/>
          </a:prstGeom>
          <a:noFill/>
        </p:spPr>
        <p:txBody>
          <a:bodyPr wrap="square" rtlCol="0">
            <a:spAutoFit/>
          </a:bodyPr>
          <a:lstStyle/>
          <a:p>
            <a:r>
              <a:rPr lang="en-US" sz="1400" dirty="0" err="1" smtClean="0">
                <a:solidFill>
                  <a:schemeClr val="bg1">
                    <a:lumMod val="50000"/>
                  </a:schemeClr>
                </a:solidFill>
                <a:latin typeface="Arial Black"/>
                <a:cs typeface="Arial Black"/>
              </a:rPr>
              <a:t>emmy.lebleu@gmail.com</a:t>
            </a:r>
            <a:endParaRPr lang="en-US" sz="1400" dirty="0" smtClean="0">
              <a:solidFill>
                <a:schemeClr val="bg1">
                  <a:lumMod val="50000"/>
                </a:schemeClr>
              </a:solidFill>
              <a:latin typeface="Arial Black"/>
              <a:cs typeface="Arial Black"/>
            </a:endParaRPr>
          </a:p>
          <a:p>
            <a:r>
              <a:rPr lang="en-US" sz="1400" dirty="0" err="1" smtClean="0">
                <a:solidFill>
                  <a:schemeClr val="bg1">
                    <a:lumMod val="50000"/>
                  </a:schemeClr>
                </a:solidFill>
                <a:latin typeface="Arial Black"/>
                <a:cs typeface="Arial Black"/>
              </a:rPr>
              <a:t>emilykenninson@gmail.com</a:t>
            </a:r>
            <a:endParaRPr lang="en-US" sz="1400" dirty="0" smtClean="0">
              <a:solidFill>
                <a:schemeClr val="bg1">
                  <a:lumMod val="50000"/>
                </a:schemeClr>
              </a:solidFill>
              <a:latin typeface="Arial Black"/>
              <a:cs typeface="Arial Black"/>
            </a:endParaRPr>
          </a:p>
          <a:p>
            <a:endParaRPr lang="en-US" sz="1400" dirty="0" smtClean="0">
              <a:solidFill>
                <a:schemeClr val="bg1">
                  <a:lumMod val="50000"/>
                </a:schemeClr>
              </a:solidFill>
              <a:latin typeface="Arial Black"/>
              <a:cs typeface="Arial Black"/>
            </a:endParaRPr>
          </a:p>
          <a:p>
            <a:r>
              <a:rPr lang="en-US" sz="1400" dirty="0" err="1" smtClean="0">
                <a:solidFill>
                  <a:schemeClr val="bg1">
                    <a:lumMod val="50000"/>
                  </a:schemeClr>
                </a:solidFill>
                <a:latin typeface="Arial Black"/>
                <a:cs typeface="Arial Black"/>
              </a:rPr>
              <a:t>www.louisianacontextualscience.com</a:t>
            </a:r>
            <a:endParaRPr lang="en-US" sz="1400" dirty="0">
              <a:solidFill>
                <a:schemeClr val="bg1">
                  <a:lumMod val="50000"/>
                </a:schemeClr>
              </a:solidFill>
              <a:latin typeface="Arial Black"/>
              <a:cs typeface="Arial Black"/>
            </a:endParaRPr>
          </a:p>
        </p:txBody>
      </p:sp>
    </p:spTree>
    <p:extLst>
      <p:ext uri="{BB962C8B-B14F-4D97-AF65-F5344CB8AC3E}">
        <p14:creationId xmlns:p14="http://schemas.microsoft.com/office/powerpoint/2010/main" val="3292318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6264" y="393824"/>
            <a:ext cx="8387553" cy="5565387"/>
          </a:xfrm>
          <a:prstGeom prst="rect">
            <a:avLst/>
          </a:prstGeom>
          <a:ln>
            <a:noFill/>
          </a:ln>
          <a:effectLst>
            <a:softEdge rad="112500"/>
          </a:effectLst>
        </p:spPr>
      </p:pic>
    </p:spTree>
    <p:extLst>
      <p:ext uri="{BB962C8B-B14F-4D97-AF65-F5344CB8AC3E}">
        <p14:creationId xmlns:p14="http://schemas.microsoft.com/office/powerpoint/2010/main" val="2363607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41322"/>
            <a:ext cx="9144000" cy="4661297"/>
          </a:xfrm>
          <a:prstGeom prst="rect">
            <a:avLst/>
          </a:prstGeom>
        </p:spPr>
      </p:pic>
    </p:spTree>
    <p:extLst>
      <p:ext uri="{BB962C8B-B14F-4D97-AF65-F5344CB8AC3E}">
        <p14:creationId xmlns:p14="http://schemas.microsoft.com/office/powerpoint/2010/main" val="976575471"/>
      </p:ext>
    </p:extLst>
  </p:cSld>
  <p:clrMapOvr>
    <a:masterClrMapping/>
  </p:clrMapOvr>
  <mc:AlternateContent xmlns:mc="http://schemas.openxmlformats.org/markup-compatibility/2006" xmlns:p14="http://schemas.microsoft.com/office/powerpoint/2010/main">
    <mc:Choice Requires="p14">
      <p:transition spd="slow" p14:dur="2000" advTm="453"/>
    </mc:Choice>
    <mc:Fallback xmlns="">
      <p:transition xmlns:p14="http://schemas.microsoft.com/office/powerpoint/2010/main" spd="slow" advTm="45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316" y="6490515"/>
            <a:ext cx="4130676" cy="261610"/>
          </a:xfrm>
          <a:prstGeom prst="rect">
            <a:avLst/>
          </a:prstGeom>
          <a:noFill/>
        </p:spPr>
        <p:txBody>
          <a:bodyPr wrap="square" rtlCol="0">
            <a:spAutoFit/>
          </a:bodyPr>
          <a:lstStyle/>
          <a:p>
            <a:r>
              <a:rPr lang="en-US" sz="1100" dirty="0" smtClean="0">
                <a:solidFill>
                  <a:schemeClr val="bg1">
                    <a:lumMod val="75000"/>
                  </a:schemeClr>
                </a:solidFill>
                <a:latin typeface="Palatino"/>
                <a:cs typeface="Palatino"/>
              </a:rPr>
              <a:t>Research for a reason.</a:t>
            </a:r>
            <a:endParaRPr lang="en-US" sz="1100" dirty="0">
              <a:solidFill>
                <a:schemeClr val="bg1">
                  <a:lumMod val="75000"/>
                </a:schemeClr>
              </a:solidFill>
              <a:latin typeface="Palatino"/>
              <a:cs typeface="Palatino"/>
            </a:endParaRPr>
          </a:p>
        </p:txBody>
      </p:sp>
      <p:sp>
        <p:nvSpPr>
          <p:cNvPr id="11" name="Content Placeholder 2"/>
          <p:cNvSpPr txBox="1">
            <a:spLocks/>
          </p:cNvSpPr>
          <p:nvPr/>
        </p:nvSpPr>
        <p:spPr>
          <a:xfrm>
            <a:off x="602587" y="1275526"/>
            <a:ext cx="3809228" cy="12471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Font typeface="Arial"/>
              <a:buNone/>
            </a:pPr>
            <a:endParaRPr lang="en-US" sz="1400" dirty="0" smtClean="0">
              <a:solidFill>
                <a:schemeClr val="bg1">
                  <a:lumMod val="50000"/>
                </a:schemeClr>
              </a:solidFill>
              <a:latin typeface="Universe"/>
              <a:cs typeface="Universe"/>
            </a:endParaRPr>
          </a:p>
        </p:txBody>
      </p:sp>
      <p:pic>
        <p:nvPicPr>
          <p:cNvPr id="3" name="Picture 2"/>
          <p:cNvPicPr>
            <a:picLocks noChangeAspect="1"/>
          </p:cNvPicPr>
          <p:nvPr/>
        </p:nvPicPr>
        <p:blipFill>
          <a:blip r:embed="rId3"/>
          <a:stretch>
            <a:fillRect/>
          </a:stretch>
        </p:blipFill>
        <p:spPr>
          <a:xfrm>
            <a:off x="0" y="986341"/>
            <a:ext cx="9144000" cy="5232217"/>
          </a:xfrm>
          <a:prstGeom prst="rect">
            <a:avLst/>
          </a:prstGeom>
        </p:spPr>
      </p:pic>
    </p:spTree>
    <p:extLst>
      <p:ext uri="{BB962C8B-B14F-4D97-AF65-F5344CB8AC3E}">
        <p14:creationId xmlns:p14="http://schemas.microsoft.com/office/powerpoint/2010/main" val="867859875"/>
      </p:ext>
    </p:extLst>
  </p:cSld>
  <p:clrMapOvr>
    <a:masterClrMapping/>
  </p:clrMapOvr>
  <mc:AlternateContent xmlns:mc="http://schemas.openxmlformats.org/markup-compatibility/2006" xmlns:p14="http://schemas.microsoft.com/office/powerpoint/2010/main">
    <mc:Choice Requires="p14">
      <p:transition spd="slow" p14:dur="2000" advTm="343"/>
    </mc:Choice>
    <mc:Fallback xmlns="">
      <p:transition xmlns:p14="http://schemas.microsoft.com/office/powerpoint/2010/main" spd="slow" advTm="34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942" y="0"/>
            <a:ext cx="8309164" cy="6254371"/>
          </a:xfrm>
          <a:prstGeom prst="rect">
            <a:avLst/>
          </a:prstGeom>
          <a:ln>
            <a:noFill/>
          </a:ln>
          <a:effectLst>
            <a:softEdge rad="112500"/>
          </a:effectLst>
        </p:spPr>
      </p:pic>
    </p:spTree>
    <p:extLst>
      <p:ext uri="{BB962C8B-B14F-4D97-AF65-F5344CB8AC3E}">
        <p14:creationId xmlns:p14="http://schemas.microsoft.com/office/powerpoint/2010/main" val="682236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0843" y="678918"/>
            <a:ext cx="8607040" cy="5738027"/>
          </a:xfrm>
          <a:prstGeom prst="rect">
            <a:avLst/>
          </a:prstGeom>
        </p:spPr>
      </p:pic>
    </p:spTree>
    <p:extLst>
      <p:ext uri="{BB962C8B-B14F-4D97-AF65-F5344CB8AC3E}">
        <p14:creationId xmlns:p14="http://schemas.microsoft.com/office/powerpoint/2010/main" val="3572029340"/>
      </p:ext>
    </p:extLst>
  </p:cSld>
  <p:clrMapOvr>
    <a:masterClrMapping/>
  </p:clrMapOvr>
  <mc:AlternateContent xmlns:mc="http://schemas.openxmlformats.org/markup-compatibility/2006" xmlns:p14="http://schemas.microsoft.com/office/powerpoint/2010/main">
    <mc:Choice Requires="p14">
      <p:transition spd="slow" p14:dur="2000" advTm="830"/>
    </mc:Choice>
    <mc:Fallback xmlns="">
      <p:transition xmlns:p14="http://schemas.microsoft.com/office/powerpoint/2010/main" spd="slow" advTm="83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1400813048"/>
      </p:ext>
    </p:extLst>
  </p:cSld>
  <p:clrMapOvr>
    <a:masterClrMapping/>
  </p:clrMapOvr>
  <mc:AlternateContent xmlns:mc="http://schemas.openxmlformats.org/markup-compatibility/2006" xmlns:p14="http://schemas.microsoft.com/office/powerpoint/2010/main">
    <mc:Choice Requires="p14">
      <p:transition spd="slow" p14:dur="2000" advTm="713"/>
    </mc:Choice>
    <mc:Fallback xmlns="">
      <p:transition xmlns:p14="http://schemas.microsoft.com/office/powerpoint/2010/main" spd="slow" advTm="71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 y="0"/>
            <a:ext cx="8217682" cy="6858000"/>
          </a:xfrm>
          <a:prstGeom prst="rect">
            <a:avLst/>
          </a:prstGeom>
        </p:spPr>
      </p:pic>
      <p:sp>
        <p:nvSpPr>
          <p:cNvPr id="2" name="TextBox 1"/>
          <p:cNvSpPr txBox="1"/>
          <p:nvPr/>
        </p:nvSpPr>
        <p:spPr>
          <a:xfrm>
            <a:off x="457200" y="880410"/>
            <a:ext cx="6224034" cy="461665"/>
          </a:xfrm>
          <a:prstGeom prst="rect">
            <a:avLst/>
          </a:prstGeom>
          <a:noFill/>
        </p:spPr>
        <p:txBody>
          <a:bodyPr wrap="square" rtlCol="0">
            <a:spAutoFit/>
          </a:bodyPr>
          <a:lstStyle/>
          <a:p>
            <a:r>
              <a:rPr lang="en-US" sz="2400" dirty="0" smtClean="0">
                <a:ln>
                  <a:solidFill>
                    <a:srgbClr val="FFFF00"/>
                  </a:solidFill>
                </a:ln>
                <a:latin typeface="Arial Black"/>
                <a:cs typeface="Arial Black"/>
              </a:rPr>
              <a:t>Therapist Belief Scale (TBS-R) </a:t>
            </a:r>
            <a:endParaRPr lang="en-US" sz="2400" dirty="0">
              <a:ln>
                <a:solidFill>
                  <a:srgbClr val="FFFF00"/>
                </a:solidFill>
              </a:ln>
              <a:latin typeface="Arial Black"/>
              <a:cs typeface="Arial Black"/>
            </a:endParaRPr>
          </a:p>
        </p:txBody>
      </p:sp>
      <p:sp>
        <p:nvSpPr>
          <p:cNvPr id="4" name="TextBox 3"/>
          <p:cNvSpPr txBox="1"/>
          <p:nvPr/>
        </p:nvSpPr>
        <p:spPr>
          <a:xfrm>
            <a:off x="457200" y="1676042"/>
            <a:ext cx="4278505" cy="830997"/>
          </a:xfrm>
          <a:prstGeom prst="rect">
            <a:avLst/>
          </a:prstGeom>
          <a:noFill/>
        </p:spPr>
        <p:txBody>
          <a:bodyPr wrap="square" rtlCol="0">
            <a:spAutoFit/>
          </a:bodyPr>
          <a:lstStyle/>
          <a:p>
            <a:r>
              <a:rPr lang="en-US" sz="2400" dirty="0" smtClean="0">
                <a:ln>
                  <a:solidFill>
                    <a:srgbClr val="FFFF00"/>
                  </a:solidFill>
                </a:ln>
                <a:latin typeface="Arial Black"/>
                <a:cs typeface="Arial Black"/>
              </a:rPr>
              <a:t>Interpersonal Reactivity Index (IRI)</a:t>
            </a:r>
            <a:endParaRPr lang="en-US" sz="2400" dirty="0">
              <a:ln>
                <a:solidFill>
                  <a:srgbClr val="FFFF00"/>
                </a:solidFill>
              </a:ln>
              <a:latin typeface="Arial Black"/>
              <a:cs typeface="Arial Black"/>
            </a:endParaRPr>
          </a:p>
        </p:txBody>
      </p:sp>
      <p:sp>
        <p:nvSpPr>
          <p:cNvPr id="6" name="TextBox 5"/>
          <p:cNvSpPr txBox="1"/>
          <p:nvPr/>
        </p:nvSpPr>
        <p:spPr>
          <a:xfrm>
            <a:off x="457200" y="2725722"/>
            <a:ext cx="3117308" cy="1569660"/>
          </a:xfrm>
          <a:prstGeom prst="rect">
            <a:avLst/>
          </a:prstGeom>
          <a:noFill/>
        </p:spPr>
        <p:txBody>
          <a:bodyPr wrap="square" rtlCol="0">
            <a:spAutoFit/>
          </a:bodyPr>
          <a:lstStyle/>
          <a:p>
            <a:r>
              <a:rPr lang="en-US" sz="2400" dirty="0" smtClean="0">
                <a:ln>
                  <a:solidFill>
                    <a:srgbClr val="FFFF00"/>
                  </a:solidFill>
                </a:ln>
                <a:latin typeface="Arial Black"/>
                <a:cs typeface="Arial Black"/>
              </a:rPr>
              <a:t>Acceptance and Action Questionnaire (AAQ-II)</a:t>
            </a:r>
            <a:endParaRPr lang="en-US" sz="2400" dirty="0">
              <a:ln>
                <a:solidFill>
                  <a:srgbClr val="FFFF00"/>
                </a:solidFill>
              </a:ln>
              <a:latin typeface="Arial Black"/>
              <a:cs typeface="Arial Black"/>
            </a:endParaRPr>
          </a:p>
        </p:txBody>
      </p:sp>
      <p:sp>
        <p:nvSpPr>
          <p:cNvPr id="8" name="TextBox 7"/>
          <p:cNvSpPr txBox="1"/>
          <p:nvPr/>
        </p:nvSpPr>
        <p:spPr>
          <a:xfrm>
            <a:off x="4412491" y="45626"/>
            <a:ext cx="3443070" cy="830997"/>
          </a:xfrm>
          <a:prstGeom prst="rect">
            <a:avLst/>
          </a:prstGeom>
          <a:noFill/>
        </p:spPr>
        <p:txBody>
          <a:bodyPr wrap="none" rtlCol="0">
            <a:spAutoFit/>
          </a:bodyPr>
          <a:lstStyle/>
          <a:p>
            <a:r>
              <a:rPr lang="en-US" sz="4800" b="1" dirty="0" smtClean="0">
                <a:ln w="1905">
                  <a:solidFill>
                    <a:srgbClr val="FFFF00"/>
                  </a:solidFill>
                </a:ln>
                <a:effectLst>
                  <a:innerShdw blurRad="69850" dist="43180" dir="5400000">
                    <a:srgbClr val="000000">
                      <a:alpha val="65000"/>
                    </a:srgbClr>
                  </a:innerShdw>
                </a:effectLst>
                <a:latin typeface="Arial Black"/>
                <a:cs typeface="Arial Black"/>
              </a:rPr>
              <a:t>Measures</a:t>
            </a:r>
            <a:endParaRPr lang="en-US" sz="4800" b="1" dirty="0">
              <a:ln w="1905">
                <a:solidFill>
                  <a:srgbClr val="FFFF00"/>
                </a:solidFill>
              </a:ln>
              <a:effectLst>
                <a:innerShdw blurRad="69850" dist="43180" dir="5400000">
                  <a:srgbClr val="000000">
                    <a:alpha val="65000"/>
                  </a:srgbClr>
                </a:innerShdw>
              </a:effectLst>
              <a:latin typeface="Arial Black"/>
              <a:cs typeface="Arial Black"/>
            </a:endParaRPr>
          </a:p>
        </p:txBody>
      </p:sp>
    </p:spTree>
    <p:extLst>
      <p:ext uri="{BB962C8B-B14F-4D97-AF65-F5344CB8AC3E}">
        <p14:creationId xmlns:p14="http://schemas.microsoft.com/office/powerpoint/2010/main" val="2661687337"/>
      </p:ext>
    </p:extLst>
  </p:cSld>
  <p:clrMapOvr>
    <a:masterClrMapping/>
  </p:clrMapOvr>
  <mc:AlternateContent xmlns:mc="http://schemas.openxmlformats.org/markup-compatibility/2006" xmlns:p14="http://schemas.microsoft.com/office/powerpoint/2010/main">
    <mc:Choice Requires="p14">
      <p:transition spd="slow" p14:dur="2000" advTm="907"/>
    </mc:Choice>
    <mc:Fallback xmlns="">
      <p:transition xmlns:p14="http://schemas.microsoft.com/office/powerpoint/2010/main" spd="slow" advTm="907"/>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1.7|1.5"/>
</p:tagLst>
</file>

<file path=ppt/tags/tag2.xml><?xml version="1.0" encoding="utf-8"?>
<p:tagLst xmlns:a="http://schemas.openxmlformats.org/drawingml/2006/main" xmlns:r="http://schemas.openxmlformats.org/officeDocument/2006/relationships" xmlns:p="http://schemas.openxmlformats.org/presentationml/2006/main">
  <p:tag name="TIMING" val="|2.4|4.3|1.3"/>
</p:tagLst>
</file>

<file path=ppt/tags/tag3.xml><?xml version="1.0" encoding="utf-8"?>
<p:tagLst xmlns:a="http://schemas.openxmlformats.org/drawingml/2006/main" xmlns:r="http://schemas.openxmlformats.org/officeDocument/2006/relationships" xmlns:p="http://schemas.openxmlformats.org/presentationml/2006/main">
  <p:tag name="TIMING" val="|1.5|48.6|1.5"/>
</p:tagLst>
</file>

<file path=ppt/tags/tag4.xml><?xml version="1.0" encoding="utf-8"?>
<p:tagLst xmlns:a="http://schemas.openxmlformats.org/drawingml/2006/main" xmlns:r="http://schemas.openxmlformats.org/officeDocument/2006/relationships" xmlns:p="http://schemas.openxmlformats.org/presentationml/2006/main">
  <p:tag name="TIMING" val="|0.8|19.7|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25088</TotalTime>
  <Words>1393</Words>
  <Application>Microsoft Office PowerPoint</Application>
  <PresentationFormat>On-screen Show (4:3)</PresentationFormat>
  <Paragraphs>160</Paragraphs>
  <Slides>29</Slides>
  <Notes>28</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Tolerance of Distress </vt:lpstr>
      <vt:lpstr>Rigid Model Adherence</vt:lpstr>
      <vt:lpstr>Belief of Responsibility</vt:lpstr>
      <vt:lpstr>Need for Control/Understanding</vt:lpstr>
      <vt:lpstr>Interpersonal Reactivity Index (IRI) </vt:lpstr>
      <vt:lpstr>PowerPoint Presentation</vt:lpstr>
      <vt:lpstr>PowerPoint Presentation</vt:lpstr>
      <vt:lpstr>PowerPoint Presentation</vt:lpstr>
      <vt:lpstr>Acceptance and Action Questionnaire (AAQ-II)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TAPEMF</dc:creator>
  <cp:lastModifiedBy>Emily</cp:lastModifiedBy>
  <cp:revision>266</cp:revision>
  <dcterms:created xsi:type="dcterms:W3CDTF">2014-05-14T23:45:13Z</dcterms:created>
  <dcterms:modified xsi:type="dcterms:W3CDTF">2014-06-25T15:34:55Z</dcterms:modified>
</cp:coreProperties>
</file>